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045030-3FF6-4219-85D9-5A3122DBFB3E}" type="datetimeFigureOut">
              <a:rPr lang="en-US" smtClean="0"/>
              <a:t>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F3550-2F38-45D8-8258-0DC3E6FFABB2}" type="slidenum">
              <a:rPr lang="en-US" smtClean="0"/>
              <a:t>‹#›</a:t>
            </a:fld>
            <a:endParaRPr lang="en-US"/>
          </a:p>
        </p:txBody>
      </p:sp>
    </p:spTree>
    <p:extLst>
      <p:ext uri="{BB962C8B-B14F-4D97-AF65-F5344CB8AC3E}">
        <p14:creationId xmlns:p14="http://schemas.microsoft.com/office/powerpoint/2010/main" val="18998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61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7" descr="Root of Jesse_std_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01596" y="1620359"/>
            <a:ext cx="8715610" cy="49041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967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7" descr="Root of Jesse_std_c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424302"/>
            <a:ext cx="8229600" cy="59725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3343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Root of Jesse_std_t.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E682C49-D30C-4F6E-954F-81D0A5805B05}" type="datetimeFigureOut">
              <a:rPr lang="en-US" altLang="en-US"/>
              <a:pPr/>
              <a:t>1/13/2014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F3A73C6-99B1-423B-BA13-D6DE8CCCD55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ctr" defTabSz="457200" rtl="0" eaLnBrk="0" fontAlgn="base" hangingPunct="0">
        <a:spcBef>
          <a:spcPct val="0"/>
        </a:spcBef>
        <a:spcAft>
          <a:spcPct val="0"/>
        </a:spcAft>
        <a:defRPr sz="4400" kern="1200">
          <a:solidFill>
            <a:schemeClr val="bg1"/>
          </a:solidFill>
          <a:latin typeface="Arial"/>
          <a:ea typeface="MS PGothic" pitchFamily="34" charset="-128"/>
          <a:cs typeface="Arial"/>
        </a:defRPr>
      </a:lvl1pPr>
      <a:lvl2pPr algn="ctr" defTabSz="457200" rtl="0" eaLnBrk="0" fontAlgn="base" hangingPunct="0">
        <a:spcBef>
          <a:spcPct val="0"/>
        </a:spcBef>
        <a:spcAft>
          <a:spcPct val="0"/>
        </a:spcAft>
        <a:defRPr sz="4400">
          <a:solidFill>
            <a:schemeClr val="bg1"/>
          </a:solidFill>
          <a:latin typeface="Arial"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bg1"/>
          </a:solidFill>
          <a:latin typeface="Arial"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bg1"/>
          </a:solidFill>
          <a:latin typeface="Arial"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bg1"/>
          </a:solidFill>
          <a:latin typeface="Arial" charset="0"/>
          <a:ea typeface="MS PGothic" pitchFamily="34" charset="-128"/>
          <a:cs typeface="ＭＳ Ｐゴシック" charset="0"/>
        </a:defRPr>
      </a:lvl5pPr>
      <a:lvl6pPr marL="4572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bg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bg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bg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bg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bg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Content Placeholder 1"/>
          <p:cNvSpPr>
            <a:spLocks noGrp="1"/>
          </p:cNvSpPr>
          <p:nvPr>
            <p:ph idx="1"/>
          </p:nvPr>
        </p:nvSpPr>
        <p:spPr>
          <a:xfrm>
            <a:off x="201613" y="1620838"/>
            <a:ext cx="8715375" cy="4903787"/>
          </a:xfrm>
        </p:spPr>
        <p:txBody>
          <a:bodyPr/>
          <a:lstStyle/>
          <a:p>
            <a:pPr>
              <a:buFont typeface="Courier New" panose="02070309020205020404" pitchFamily="49" charset="0"/>
              <a:buChar char="o"/>
            </a:pPr>
            <a:r>
              <a:rPr lang="en-US" altLang="en-US" sz="3600" b="1" dirty="0" smtClean="0">
                <a:effectLst>
                  <a:outerShdw blurRad="38100" dist="38100" dir="2700000" algn="tl">
                    <a:srgbClr val="000000">
                      <a:alpha val="43137"/>
                    </a:srgbClr>
                  </a:outerShdw>
                </a:effectLst>
                <a:latin typeface="Nyala" panose="02000504070300020003" pitchFamily="2" charset="0"/>
              </a:rPr>
              <a:t>Isaiah 11:1-10</a:t>
            </a:r>
          </a:p>
          <a:p>
            <a:pPr>
              <a:buFont typeface="Courier New" panose="02070309020205020404" pitchFamily="49" charset="0"/>
              <a:buChar char="o"/>
            </a:pPr>
            <a:r>
              <a:rPr lang="en-US" altLang="en-US" sz="3600" b="1" dirty="0" smtClean="0">
                <a:effectLst>
                  <a:outerShdw blurRad="38100" dist="38100" dir="2700000" algn="tl">
                    <a:srgbClr val="000000">
                      <a:alpha val="43137"/>
                    </a:srgbClr>
                  </a:outerShdw>
                </a:effectLst>
                <a:latin typeface="Nyala" panose="02000504070300020003" pitchFamily="2" charset="0"/>
              </a:rPr>
              <a:t>The royal authority of the house of David had lain dormant for around 600 years.</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1">
                                            <p:txEl>
                                              <p:pRg st="1" end="1"/>
                                            </p:txEl>
                                          </p:spTgt>
                                        </p:tgtEl>
                                        <p:attrNameLst>
                                          <p:attrName>style.visibility</p:attrName>
                                        </p:attrNameLst>
                                      </p:cBhvr>
                                      <p:to>
                                        <p:strVal val="visible"/>
                                      </p:to>
                                    </p:set>
                                    <p:animEffect transition="in" filter="randombar(horizontal)">
                                      <p:cBhvr>
                                        <p:cTn id="7" dur="500"/>
                                        <p:tgtEl>
                                          <p:spTgt spid="51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Content Placeholder 1"/>
          <p:cNvSpPr>
            <a:spLocks noGrp="1"/>
          </p:cNvSpPr>
          <p:nvPr>
            <p:ph idx="1"/>
          </p:nvPr>
        </p:nvSpPr>
        <p:spPr>
          <a:xfrm>
            <a:off x="201613" y="1620838"/>
            <a:ext cx="8715375" cy="4903787"/>
          </a:xfrm>
        </p:spPr>
        <p:txBody>
          <a:bodyPr/>
          <a:lstStyle/>
          <a:p>
            <a:pPr marL="0" indent="0" algn="ctr">
              <a:buNone/>
            </a:pPr>
            <a:r>
              <a:rPr lang="en-US" altLang="en-US" sz="4400" b="1" dirty="0" smtClean="0">
                <a:effectLst>
                  <a:outerShdw blurRad="38100" dist="38100" dir="2700000" algn="tl">
                    <a:srgbClr val="000000">
                      <a:alpha val="43137"/>
                    </a:srgbClr>
                  </a:outerShdw>
                </a:effectLst>
                <a:latin typeface="Nyala" panose="02000504070300020003" pitchFamily="2" charset="0"/>
              </a:rPr>
              <a:t>THE BRANCH IS ALIVE</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The Spirit of the Lord – V. 2</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The Spirit of WISDOM – V.2</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The Spirit of UNDERSTANDING – V.2</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The Spirit of COUNSEL – V.2</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The Spirit of MIGHT – V.2</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The Spirit of KNOWLEDGE – V.2</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The Fear of the Lord – V.2</a:t>
            </a:r>
          </a:p>
        </p:txBody>
      </p:sp>
    </p:spTree>
    <p:extLst>
      <p:ext uri="{BB962C8B-B14F-4D97-AF65-F5344CB8AC3E}">
        <p14:creationId xmlns:p14="http://schemas.microsoft.com/office/powerpoint/2010/main" val="2715785080"/>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000"/>
                                  </p:stCondLst>
                                  <p:childTnLst>
                                    <p:set>
                                      <p:cBhvr>
                                        <p:cTn id="6" dur="1" fill="hold">
                                          <p:stCondLst>
                                            <p:cond delay="0"/>
                                          </p:stCondLst>
                                        </p:cTn>
                                        <p:tgtEl>
                                          <p:spTgt spid="5121">
                                            <p:txEl>
                                              <p:pRg st="1" end="1"/>
                                            </p:txEl>
                                          </p:spTgt>
                                        </p:tgtEl>
                                        <p:attrNameLst>
                                          <p:attrName>style.visibility</p:attrName>
                                        </p:attrNameLst>
                                      </p:cBhvr>
                                      <p:to>
                                        <p:strVal val="visible"/>
                                      </p:to>
                                    </p:set>
                                    <p:animEffect transition="in" filter="randombar(horizontal)">
                                      <p:cBhvr>
                                        <p:cTn id="7" dur="500"/>
                                        <p:tgtEl>
                                          <p:spTgt spid="5121">
                                            <p:txEl>
                                              <p:pRg st="1" end="1"/>
                                            </p:txEl>
                                          </p:spTgt>
                                        </p:tgtEl>
                                      </p:cBhvr>
                                    </p:animEffect>
                                  </p:childTnLst>
                                </p:cTn>
                              </p:par>
                            </p:childTnLst>
                          </p:cTn>
                        </p:par>
                        <p:par>
                          <p:cTn id="8" fill="hold">
                            <p:stCondLst>
                              <p:cond delay="2500"/>
                            </p:stCondLst>
                            <p:childTnLst>
                              <p:par>
                                <p:cTn id="9" presetID="14" presetClass="entr" presetSubtype="10" fill="hold" nodeType="afterEffect">
                                  <p:stCondLst>
                                    <p:cond delay="2000"/>
                                  </p:stCondLst>
                                  <p:childTnLst>
                                    <p:set>
                                      <p:cBhvr>
                                        <p:cTn id="10" dur="1" fill="hold">
                                          <p:stCondLst>
                                            <p:cond delay="0"/>
                                          </p:stCondLst>
                                        </p:cTn>
                                        <p:tgtEl>
                                          <p:spTgt spid="5121">
                                            <p:txEl>
                                              <p:pRg st="2" end="2"/>
                                            </p:txEl>
                                          </p:spTgt>
                                        </p:tgtEl>
                                        <p:attrNameLst>
                                          <p:attrName>style.visibility</p:attrName>
                                        </p:attrNameLst>
                                      </p:cBhvr>
                                      <p:to>
                                        <p:strVal val="visible"/>
                                      </p:to>
                                    </p:set>
                                    <p:animEffect transition="in" filter="randombar(horizontal)">
                                      <p:cBhvr>
                                        <p:cTn id="11" dur="500"/>
                                        <p:tgtEl>
                                          <p:spTgt spid="5121">
                                            <p:txEl>
                                              <p:pRg st="2" end="2"/>
                                            </p:txEl>
                                          </p:spTgt>
                                        </p:tgtEl>
                                      </p:cBhvr>
                                    </p:animEffect>
                                  </p:childTnLst>
                                </p:cTn>
                              </p:par>
                            </p:childTnLst>
                          </p:cTn>
                        </p:par>
                        <p:par>
                          <p:cTn id="12" fill="hold">
                            <p:stCondLst>
                              <p:cond delay="5000"/>
                            </p:stCondLst>
                            <p:childTnLst>
                              <p:par>
                                <p:cTn id="13" presetID="14" presetClass="entr" presetSubtype="10" fill="hold" nodeType="afterEffect">
                                  <p:stCondLst>
                                    <p:cond delay="2000"/>
                                  </p:stCondLst>
                                  <p:childTnLst>
                                    <p:set>
                                      <p:cBhvr>
                                        <p:cTn id="14" dur="1" fill="hold">
                                          <p:stCondLst>
                                            <p:cond delay="0"/>
                                          </p:stCondLst>
                                        </p:cTn>
                                        <p:tgtEl>
                                          <p:spTgt spid="5121">
                                            <p:txEl>
                                              <p:pRg st="3" end="3"/>
                                            </p:txEl>
                                          </p:spTgt>
                                        </p:tgtEl>
                                        <p:attrNameLst>
                                          <p:attrName>style.visibility</p:attrName>
                                        </p:attrNameLst>
                                      </p:cBhvr>
                                      <p:to>
                                        <p:strVal val="visible"/>
                                      </p:to>
                                    </p:set>
                                    <p:animEffect transition="in" filter="randombar(horizontal)">
                                      <p:cBhvr>
                                        <p:cTn id="15" dur="500"/>
                                        <p:tgtEl>
                                          <p:spTgt spid="5121">
                                            <p:txEl>
                                              <p:pRg st="3" end="3"/>
                                            </p:txEl>
                                          </p:spTgt>
                                        </p:tgtEl>
                                      </p:cBhvr>
                                    </p:animEffect>
                                  </p:childTnLst>
                                </p:cTn>
                              </p:par>
                            </p:childTnLst>
                          </p:cTn>
                        </p:par>
                        <p:par>
                          <p:cTn id="16" fill="hold">
                            <p:stCondLst>
                              <p:cond delay="7500"/>
                            </p:stCondLst>
                            <p:childTnLst>
                              <p:par>
                                <p:cTn id="17" presetID="14" presetClass="entr" presetSubtype="10" fill="hold" nodeType="afterEffect">
                                  <p:stCondLst>
                                    <p:cond delay="2000"/>
                                  </p:stCondLst>
                                  <p:childTnLst>
                                    <p:set>
                                      <p:cBhvr>
                                        <p:cTn id="18" dur="1" fill="hold">
                                          <p:stCondLst>
                                            <p:cond delay="0"/>
                                          </p:stCondLst>
                                        </p:cTn>
                                        <p:tgtEl>
                                          <p:spTgt spid="5121">
                                            <p:txEl>
                                              <p:pRg st="4" end="4"/>
                                            </p:txEl>
                                          </p:spTgt>
                                        </p:tgtEl>
                                        <p:attrNameLst>
                                          <p:attrName>style.visibility</p:attrName>
                                        </p:attrNameLst>
                                      </p:cBhvr>
                                      <p:to>
                                        <p:strVal val="visible"/>
                                      </p:to>
                                    </p:set>
                                    <p:animEffect transition="in" filter="randombar(horizontal)">
                                      <p:cBhvr>
                                        <p:cTn id="19" dur="500"/>
                                        <p:tgtEl>
                                          <p:spTgt spid="5121">
                                            <p:txEl>
                                              <p:pRg st="4" end="4"/>
                                            </p:txEl>
                                          </p:spTgt>
                                        </p:tgtEl>
                                      </p:cBhvr>
                                    </p:animEffect>
                                  </p:childTnLst>
                                </p:cTn>
                              </p:par>
                            </p:childTnLst>
                          </p:cTn>
                        </p:par>
                        <p:par>
                          <p:cTn id="20" fill="hold">
                            <p:stCondLst>
                              <p:cond delay="10000"/>
                            </p:stCondLst>
                            <p:childTnLst>
                              <p:par>
                                <p:cTn id="21" presetID="14" presetClass="entr" presetSubtype="10" fill="hold" nodeType="afterEffect">
                                  <p:stCondLst>
                                    <p:cond delay="2000"/>
                                  </p:stCondLst>
                                  <p:childTnLst>
                                    <p:set>
                                      <p:cBhvr>
                                        <p:cTn id="22" dur="1" fill="hold">
                                          <p:stCondLst>
                                            <p:cond delay="0"/>
                                          </p:stCondLst>
                                        </p:cTn>
                                        <p:tgtEl>
                                          <p:spTgt spid="5121">
                                            <p:txEl>
                                              <p:pRg st="5" end="5"/>
                                            </p:txEl>
                                          </p:spTgt>
                                        </p:tgtEl>
                                        <p:attrNameLst>
                                          <p:attrName>style.visibility</p:attrName>
                                        </p:attrNameLst>
                                      </p:cBhvr>
                                      <p:to>
                                        <p:strVal val="visible"/>
                                      </p:to>
                                    </p:set>
                                    <p:animEffect transition="in" filter="randombar(horizontal)">
                                      <p:cBhvr>
                                        <p:cTn id="23" dur="500"/>
                                        <p:tgtEl>
                                          <p:spTgt spid="5121">
                                            <p:txEl>
                                              <p:pRg st="5" end="5"/>
                                            </p:txEl>
                                          </p:spTgt>
                                        </p:tgtEl>
                                      </p:cBhvr>
                                    </p:animEffect>
                                  </p:childTnLst>
                                </p:cTn>
                              </p:par>
                            </p:childTnLst>
                          </p:cTn>
                        </p:par>
                        <p:par>
                          <p:cTn id="24" fill="hold">
                            <p:stCondLst>
                              <p:cond delay="12500"/>
                            </p:stCondLst>
                            <p:childTnLst>
                              <p:par>
                                <p:cTn id="25" presetID="14" presetClass="entr" presetSubtype="10" fill="hold" nodeType="afterEffect">
                                  <p:stCondLst>
                                    <p:cond delay="2000"/>
                                  </p:stCondLst>
                                  <p:childTnLst>
                                    <p:set>
                                      <p:cBhvr>
                                        <p:cTn id="26" dur="1" fill="hold">
                                          <p:stCondLst>
                                            <p:cond delay="0"/>
                                          </p:stCondLst>
                                        </p:cTn>
                                        <p:tgtEl>
                                          <p:spTgt spid="5121">
                                            <p:txEl>
                                              <p:pRg st="6" end="6"/>
                                            </p:txEl>
                                          </p:spTgt>
                                        </p:tgtEl>
                                        <p:attrNameLst>
                                          <p:attrName>style.visibility</p:attrName>
                                        </p:attrNameLst>
                                      </p:cBhvr>
                                      <p:to>
                                        <p:strVal val="visible"/>
                                      </p:to>
                                    </p:set>
                                    <p:animEffect transition="in" filter="randombar(horizontal)">
                                      <p:cBhvr>
                                        <p:cTn id="27" dur="500"/>
                                        <p:tgtEl>
                                          <p:spTgt spid="5121">
                                            <p:txEl>
                                              <p:pRg st="6" end="6"/>
                                            </p:txEl>
                                          </p:spTgt>
                                        </p:tgtEl>
                                      </p:cBhvr>
                                    </p:animEffect>
                                  </p:childTnLst>
                                </p:cTn>
                              </p:par>
                            </p:childTnLst>
                          </p:cTn>
                        </p:par>
                        <p:par>
                          <p:cTn id="28" fill="hold">
                            <p:stCondLst>
                              <p:cond delay="15000"/>
                            </p:stCondLst>
                            <p:childTnLst>
                              <p:par>
                                <p:cTn id="29" presetID="14" presetClass="entr" presetSubtype="10" fill="hold" nodeType="afterEffect">
                                  <p:stCondLst>
                                    <p:cond delay="2000"/>
                                  </p:stCondLst>
                                  <p:childTnLst>
                                    <p:set>
                                      <p:cBhvr>
                                        <p:cTn id="30" dur="1" fill="hold">
                                          <p:stCondLst>
                                            <p:cond delay="0"/>
                                          </p:stCondLst>
                                        </p:cTn>
                                        <p:tgtEl>
                                          <p:spTgt spid="5121">
                                            <p:txEl>
                                              <p:pRg st="7" end="7"/>
                                            </p:txEl>
                                          </p:spTgt>
                                        </p:tgtEl>
                                        <p:attrNameLst>
                                          <p:attrName>style.visibility</p:attrName>
                                        </p:attrNameLst>
                                      </p:cBhvr>
                                      <p:to>
                                        <p:strVal val="visible"/>
                                      </p:to>
                                    </p:set>
                                    <p:animEffect transition="in" filter="randombar(horizontal)">
                                      <p:cBhvr>
                                        <p:cTn id="31" dur="500"/>
                                        <p:tgtEl>
                                          <p:spTgt spid="51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Content Placeholder 1"/>
          <p:cNvSpPr>
            <a:spLocks noGrp="1"/>
          </p:cNvSpPr>
          <p:nvPr>
            <p:ph idx="1"/>
          </p:nvPr>
        </p:nvSpPr>
        <p:spPr>
          <a:xfrm>
            <a:off x="201613" y="1620838"/>
            <a:ext cx="8715375" cy="4903787"/>
          </a:xfrm>
        </p:spPr>
        <p:txBody>
          <a:bodyPr/>
          <a:lstStyle/>
          <a:p>
            <a:pPr marL="0" indent="0" algn="ctr">
              <a:buNone/>
            </a:pPr>
            <a:r>
              <a:rPr lang="en-US" altLang="en-US" sz="4400" b="1" dirty="0" smtClean="0">
                <a:effectLst>
                  <a:outerShdw blurRad="38100" dist="38100" dir="2700000" algn="tl">
                    <a:srgbClr val="000000">
                      <a:alpha val="43137"/>
                    </a:srgbClr>
                  </a:outerShdw>
                </a:effectLst>
                <a:latin typeface="Nyala" panose="02000504070300020003" pitchFamily="2" charset="0"/>
              </a:rPr>
              <a:t>THE CHARACTER OF THE MESSIAH</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V.3 – He would base His judgments on the heart.  Not just what someone looked liked or what they said</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V.4 – He would judge with righteousness</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V.4 – His words would judge men and pronounce judgment on the wicked.</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V.5 – He would be clothed with righteousness and faithfulness in every aspect of His life.</a:t>
            </a:r>
          </a:p>
        </p:txBody>
      </p:sp>
    </p:spTree>
    <p:extLst>
      <p:ext uri="{BB962C8B-B14F-4D97-AF65-F5344CB8AC3E}">
        <p14:creationId xmlns:p14="http://schemas.microsoft.com/office/powerpoint/2010/main" val="25734770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000"/>
                                  </p:stCondLst>
                                  <p:childTnLst>
                                    <p:set>
                                      <p:cBhvr>
                                        <p:cTn id="6" dur="1" fill="hold">
                                          <p:stCondLst>
                                            <p:cond delay="0"/>
                                          </p:stCondLst>
                                        </p:cTn>
                                        <p:tgtEl>
                                          <p:spTgt spid="5121">
                                            <p:txEl>
                                              <p:pRg st="1" end="1"/>
                                            </p:txEl>
                                          </p:spTgt>
                                        </p:tgtEl>
                                        <p:attrNameLst>
                                          <p:attrName>style.visibility</p:attrName>
                                        </p:attrNameLst>
                                      </p:cBhvr>
                                      <p:to>
                                        <p:strVal val="visible"/>
                                      </p:to>
                                    </p:set>
                                    <p:animEffect transition="in" filter="randombar(horizontal)">
                                      <p:cBhvr>
                                        <p:cTn id="7" dur="500"/>
                                        <p:tgtEl>
                                          <p:spTgt spid="5121">
                                            <p:txEl>
                                              <p:pRg st="1" end="1"/>
                                            </p:txEl>
                                          </p:spTgt>
                                        </p:tgtEl>
                                      </p:cBhvr>
                                    </p:animEffect>
                                  </p:childTnLst>
                                </p:cTn>
                              </p:par>
                            </p:childTnLst>
                          </p:cTn>
                        </p:par>
                        <p:par>
                          <p:cTn id="8" fill="hold">
                            <p:stCondLst>
                              <p:cond delay="2500"/>
                            </p:stCondLst>
                            <p:childTnLst>
                              <p:par>
                                <p:cTn id="9" presetID="14" presetClass="entr" presetSubtype="10" fill="hold" nodeType="afterEffect">
                                  <p:stCondLst>
                                    <p:cond delay="2000"/>
                                  </p:stCondLst>
                                  <p:childTnLst>
                                    <p:set>
                                      <p:cBhvr>
                                        <p:cTn id="10" dur="1" fill="hold">
                                          <p:stCondLst>
                                            <p:cond delay="0"/>
                                          </p:stCondLst>
                                        </p:cTn>
                                        <p:tgtEl>
                                          <p:spTgt spid="5121">
                                            <p:txEl>
                                              <p:pRg st="2" end="2"/>
                                            </p:txEl>
                                          </p:spTgt>
                                        </p:tgtEl>
                                        <p:attrNameLst>
                                          <p:attrName>style.visibility</p:attrName>
                                        </p:attrNameLst>
                                      </p:cBhvr>
                                      <p:to>
                                        <p:strVal val="visible"/>
                                      </p:to>
                                    </p:set>
                                    <p:animEffect transition="in" filter="randombar(horizontal)">
                                      <p:cBhvr>
                                        <p:cTn id="11" dur="500"/>
                                        <p:tgtEl>
                                          <p:spTgt spid="5121">
                                            <p:txEl>
                                              <p:pRg st="2" end="2"/>
                                            </p:txEl>
                                          </p:spTgt>
                                        </p:tgtEl>
                                      </p:cBhvr>
                                    </p:animEffect>
                                  </p:childTnLst>
                                </p:cTn>
                              </p:par>
                            </p:childTnLst>
                          </p:cTn>
                        </p:par>
                        <p:par>
                          <p:cTn id="12" fill="hold">
                            <p:stCondLst>
                              <p:cond delay="5000"/>
                            </p:stCondLst>
                            <p:childTnLst>
                              <p:par>
                                <p:cTn id="13" presetID="14" presetClass="entr" presetSubtype="10" fill="hold" nodeType="afterEffect">
                                  <p:stCondLst>
                                    <p:cond delay="2000"/>
                                  </p:stCondLst>
                                  <p:childTnLst>
                                    <p:set>
                                      <p:cBhvr>
                                        <p:cTn id="14" dur="1" fill="hold">
                                          <p:stCondLst>
                                            <p:cond delay="0"/>
                                          </p:stCondLst>
                                        </p:cTn>
                                        <p:tgtEl>
                                          <p:spTgt spid="5121">
                                            <p:txEl>
                                              <p:pRg st="3" end="3"/>
                                            </p:txEl>
                                          </p:spTgt>
                                        </p:tgtEl>
                                        <p:attrNameLst>
                                          <p:attrName>style.visibility</p:attrName>
                                        </p:attrNameLst>
                                      </p:cBhvr>
                                      <p:to>
                                        <p:strVal val="visible"/>
                                      </p:to>
                                    </p:set>
                                    <p:animEffect transition="in" filter="randombar(horizontal)">
                                      <p:cBhvr>
                                        <p:cTn id="15" dur="500"/>
                                        <p:tgtEl>
                                          <p:spTgt spid="5121">
                                            <p:txEl>
                                              <p:pRg st="3" end="3"/>
                                            </p:txEl>
                                          </p:spTgt>
                                        </p:tgtEl>
                                      </p:cBhvr>
                                    </p:animEffect>
                                  </p:childTnLst>
                                </p:cTn>
                              </p:par>
                            </p:childTnLst>
                          </p:cTn>
                        </p:par>
                        <p:par>
                          <p:cTn id="16" fill="hold">
                            <p:stCondLst>
                              <p:cond delay="7500"/>
                            </p:stCondLst>
                            <p:childTnLst>
                              <p:par>
                                <p:cTn id="17" presetID="14" presetClass="entr" presetSubtype="10" fill="hold" nodeType="afterEffect">
                                  <p:stCondLst>
                                    <p:cond delay="2000"/>
                                  </p:stCondLst>
                                  <p:childTnLst>
                                    <p:set>
                                      <p:cBhvr>
                                        <p:cTn id="18" dur="1" fill="hold">
                                          <p:stCondLst>
                                            <p:cond delay="0"/>
                                          </p:stCondLst>
                                        </p:cTn>
                                        <p:tgtEl>
                                          <p:spTgt spid="5121">
                                            <p:txEl>
                                              <p:pRg st="4" end="4"/>
                                            </p:txEl>
                                          </p:spTgt>
                                        </p:tgtEl>
                                        <p:attrNameLst>
                                          <p:attrName>style.visibility</p:attrName>
                                        </p:attrNameLst>
                                      </p:cBhvr>
                                      <p:to>
                                        <p:strVal val="visible"/>
                                      </p:to>
                                    </p:set>
                                    <p:animEffect transition="in" filter="randombar(horizontal)">
                                      <p:cBhvr>
                                        <p:cTn id="19" dur="500"/>
                                        <p:tgtEl>
                                          <p:spTgt spid="51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Content Placeholder 1"/>
          <p:cNvSpPr>
            <a:spLocks noGrp="1"/>
          </p:cNvSpPr>
          <p:nvPr>
            <p:ph idx="1"/>
          </p:nvPr>
        </p:nvSpPr>
        <p:spPr>
          <a:xfrm>
            <a:off x="201613" y="1620838"/>
            <a:ext cx="8715375" cy="4903787"/>
          </a:xfrm>
        </p:spPr>
        <p:txBody>
          <a:bodyPr/>
          <a:lstStyle/>
          <a:p>
            <a:pPr marL="0" indent="0" algn="ctr">
              <a:buNone/>
            </a:pPr>
            <a:r>
              <a:rPr lang="en-US" altLang="en-US" sz="4400" b="1" dirty="0" smtClean="0">
                <a:effectLst>
                  <a:outerShdw blurRad="38100" dist="38100" dir="2700000" algn="tl">
                    <a:srgbClr val="000000">
                      <a:alpha val="43137"/>
                    </a:srgbClr>
                  </a:outerShdw>
                </a:effectLst>
                <a:latin typeface="Nyala" panose="02000504070300020003" pitchFamily="2" charset="0"/>
              </a:rPr>
              <a:t>PEACE AND SECURITY</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Isaiah 11:6-9</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This seems to not be literal in the time that Jesus was on this earth but more imagery to the peace and security He would bring and to the life and place He has prepared for us.</a:t>
            </a:r>
          </a:p>
        </p:txBody>
      </p:sp>
    </p:spTree>
    <p:extLst>
      <p:ext uri="{BB962C8B-B14F-4D97-AF65-F5344CB8AC3E}">
        <p14:creationId xmlns:p14="http://schemas.microsoft.com/office/powerpoint/2010/main" val="720961373"/>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1">
                                            <p:txEl>
                                              <p:pRg st="2" end="2"/>
                                            </p:txEl>
                                          </p:spTgt>
                                        </p:tgtEl>
                                        <p:attrNameLst>
                                          <p:attrName>style.visibility</p:attrName>
                                        </p:attrNameLst>
                                      </p:cBhvr>
                                      <p:to>
                                        <p:strVal val="visible"/>
                                      </p:to>
                                    </p:set>
                                    <p:animEffect transition="in" filter="randombar(horizontal)">
                                      <p:cBhvr>
                                        <p:cTn id="7" dur="500"/>
                                        <p:tgtEl>
                                          <p:spTgt spid="51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Content Placeholder 1"/>
          <p:cNvSpPr>
            <a:spLocks noGrp="1"/>
          </p:cNvSpPr>
          <p:nvPr>
            <p:ph idx="1"/>
          </p:nvPr>
        </p:nvSpPr>
        <p:spPr>
          <a:xfrm>
            <a:off x="201613" y="1620838"/>
            <a:ext cx="8715375" cy="4903787"/>
          </a:xfrm>
        </p:spPr>
        <p:txBody>
          <a:bodyPr/>
          <a:lstStyle/>
          <a:p>
            <a:pPr marL="0" indent="0" algn="ctr">
              <a:buNone/>
            </a:pPr>
            <a:r>
              <a:rPr lang="en-US" altLang="en-US" sz="4400" b="1" dirty="0" smtClean="0">
                <a:effectLst>
                  <a:outerShdw blurRad="38100" dist="38100" dir="2700000" algn="tl">
                    <a:srgbClr val="000000">
                      <a:alpha val="43137"/>
                    </a:srgbClr>
                  </a:outerShdw>
                </a:effectLst>
                <a:latin typeface="Nyala" panose="02000504070300020003" pitchFamily="2" charset="0"/>
              </a:rPr>
              <a:t>A SIGNAL FOR THE PEOPLE</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Isaiah 11:10</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This not only tells us who is coming back but who He will call and who will seek Him.</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Pointing to the Gentiles as well as the Jews</a:t>
            </a:r>
          </a:p>
        </p:txBody>
      </p:sp>
    </p:spTree>
    <p:extLst>
      <p:ext uri="{BB962C8B-B14F-4D97-AF65-F5344CB8AC3E}">
        <p14:creationId xmlns:p14="http://schemas.microsoft.com/office/powerpoint/2010/main" val="36954193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1">
                                            <p:txEl>
                                              <p:pRg st="2" end="2"/>
                                            </p:txEl>
                                          </p:spTgt>
                                        </p:tgtEl>
                                        <p:attrNameLst>
                                          <p:attrName>style.visibility</p:attrName>
                                        </p:attrNameLst>
                                      </p:cBhvr>
                                      <p:to>
                                        <p:strVal val="visible"/>
                                      </p:to>
                                    </p:set>
                                    <p:animEffect transition="in" filter="randombar(horizontal)">
                                      <p:cBhvr>
                                        <p:cTn id="7" dur="500"/>
                                        <p:tgtEl>
                                          <p:spTgt spid="5121">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121">
                                            <p:txEl>
                                              <p:pRg st="3" end="3"/>
                                            </p:txEl>
                                          </p:spTgt>
                                        </p:tgtEl>
                                        <p:attrNameLst>
                                          <p:attrName>style.visibility</p:attrName>
                                        </p:attrNameLst>
                                      </p:cBhvr>
                                      <p:to>
                                        <p:strVal val="visible"/>
                                      </p:to>
                                    </p:set>
                                    <p:animEffect transition="in" filter="randombar(horizontal)">
                                      <p:cBhvr>
                                        <p:cTn id="10" dur="500"/>
                                        <p:tgtEl>
                                          <p:spTgt spid="51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Content Placeholder 1"/>
          <p:cNvSpPr>
            <a:spLocks noGrp="1"/>
          </p:cNvSpPr>
          <p:nvPr>
            <p:ph idx="1"/>
          </p:nvPr>
        </p:nvSpPr>
        <p:spPr>
          <a:xfrm>
            <a:off x="201613" y="1620838"/>
            <a:ext cx="8715375" cy="4903787"/>
          </a:xfrm>
        </p:spPr>
        <p:txBody>
          <a:bodyPr/>
          <a:lstStyle/>
          <a:p>
            <a:pPr marL="0" indent="0" algn="ctr">
              <a:buNone/>
            </a:pPr>
            <a:r>
              <a:rPr lang="en-US" altLang="en-US" sz="4400" b="1" dirty="0" smtClean="0">
                <a:effectLst>
                  <a:outerShdw blurRad="38100" dist="38100" dir="2700000" algn="tl">
                    <a:srgbClr val="000000">
                      <a:alpha val="43137"/>
                    </a:srgbClr>
                  </a:outerShdw>
                </a:effectLst>
                <a:latin typeface="Nyala" panose="02000504070300020003" pitchFamily="2" charset="0"/>
              </a:rPr>
              <a:t>WHAT CAN I DO WITH THIS?</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“For whatever was written in former days was written for our instruction, that through endurance and through the encouragement of the Scriptures we might have hope.” (Romans 15:4)</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Romans 15:8-13</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Though life often looks bleak and hopeless if we allow Him to, Jesus can spring up in our hearts and lives and give us hope and peace through Him.</a:t>
            </a:r>
          </a:p>
        </p:txBody>
      </p:sp>
    </p:spTree>
    <p:extLst>
      <p:ext uri="{BB962C8B-B14F-4D97-AF65-F5344CB8AC3E}">
        <p14:creationId xmlns:p14="http://schemas.microsoft.com/office/powerpoint/2010/main" val="2014315050"/>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1">
                                            <p:txEl>
                                              <p:pRg st="2" end="2"/>
                                            </p:txEl>
                                          </p:spTgt>
                                        </p:tgtEl>
                                        <p:attrNameLst>
                                          <p:attrName>style.visibility</p:attrName>
                                        </p:attrNameLst>
                                      </p:cBhvr>
                                      <p:to>
                                        <p:strVal val="visible"/>
                                      </p:to>
                                    </p:set>
                                    <p:animEffect transition="in" filter="randombar(horizontal)">
                                      <p:cBhvr>
                                        <p:cTn id="7" dur="500"/>
                                        <p:tgtEl>
                                          <p:spTgt spid="512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1">
                                            <p:txEl>
                                              <p:pRg st="3" end="3"/>
                                            </p:txEl>
                                          </p:spTgt>
                                        </p:tgtEl>
                                        <p:attrNameLst>
                                          <p:attrName>style.visibility</p:attrName>
                                        </p:attrNameLst>
                                      </p:cBhvr>
                                      <p:to>
                                        <p:strVal val="visible"/>
                                      </p:to>
                                    </p:set>
                                    <p:animEffect transition="in" filter="randombar(horizontal)">
                                      <p:cBhvr>
                                        <p:cTn id="12" dur="500"/>
                                        <p:tgtEl>
                                          <p:spTgt spid="51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Content Placeholder 1"/>
          <p:cNvSpPr>
            <a:spLocks noGrp="1"/>
          </p:cNvSpPr>
          <p:nvPr>
            <p:ph idx="1"/>
          </p:nvPr>
        </p:nvSpPr>
        <p:spPr>
          <a:xfrm>
            <a:off x="201613" y="1620838"/>
            <a:ext cx="8715375" cy="4903787"/>
          </a:xfrm>
        </p:spPr>
        <p:txBody>
          <a:bodyPr/>
          <a:lstStyle/>
          <a:p>
            <a:pPr marL="0" indent="0" algn="ctr">
              <a:buNone/>
            </a:pPr>
            <a:r>
              <a:rPr lang="en-US" altLang="en-US" sz="4400" b="1" dirty="0" smtClean="0">
                <a:effectLst>
                  <a:outerShdw blurRad="38100" dist="38100" dir="2700000" algn="tl">
                    <a:srgbClr val="000000">
                      <a:alpha val="43137"/>
                    </a:srgbClr>
                  </a:outerShdw>
                </a:effectLst>
                <a:latin typeface="Nyala" panose="02000504070300020003" pitchFamily="2" charset="0"/>
              </a:rPr>
              <a:t>BE AN EXAMPLE</a:t>
            </a:r>
          </a:p>
          <a:p>
            <a:pPr>
              <a:buFont typeface="Courier New" panose="02070309020205020404" pitchFamily="49" charset="0"/>
              <a:buChar char="o"/>
            </a:pPr>
            <a:r>
              <a:rPr lang="en-US" altLang="en-US" b="1" dirty="0" smtClean="0">
                <a:effectLst>
                  <a:outerShdw blurRad="38100" dist="38100" dir="2700000" algn="tl">
                    <a:srgbClr val="000000">
                      <a:alpha val="43137"/>
                    </a:srgbClr>
                  </a:outerShdw>
                </a:effectLst>
                <a:latin typeface="Nyala" panose="02000504070300020003" pitchFamily="2" charset="0"/>
              </a:rPr>
              <a:t>Romans 15:1-7</a:t>
            </a:r>
          </a:p>
          <a:p>
            <a:pPr marL="0" indent="0" algn="ctr">
              <a:buNone/>
            </a:pPr>
            <a:r>
              <a:rPr lang="en-US" altLang="en-US" sz="4000" b="1" u="sng" dirty="0" smtClean="0">
                <a:effectLst>
                  <a:outerShdw blurRad="38100" dist="38100" dir="2700000" algn="tl">
                    <a:srgbClr val="000000">
                      <a:alpha val="43137"/>
                    </a:srgbClr>
                  </a:outerShdw>
                </a:effectLst>
                <a:latin typeface="Nyala" panose="02000504070300020003" pitchFamily="2" charset="0"/>
              </a:rPr>
              <a:t>YOUR FAITH</a:t>
            </a:r>
          </a:p>
        </p:txBody>
      </p:sp>
      <p:cxnSp>
        <p:nvCxnSpPr>
          <p:cNvPr id="3" name="Straight Arrow Connector 2"/>
          <p:cNvCxnSpPr/>
          <p:nvPr/>
        </p:nvCxnSpPr>
        <p:spPr>
          <a:xfrm flipV="1">
            <a:off x="422910" y="4766310"/>
            <a:ext cx="8412480"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4" name="TextBox 3"/>
          <p:cNvSpPr txBox="1"/>
          <p:nvPr/>
        </p:nvSpPr>
        <p:spPr>
          <a:xfrm>
            <a:off x="7303" y="4095065"/>
            <a:ext cx="169164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Nyala" panose="02000504070300020003" pitchFamily="2" charset="0"/>
              </a:rPr>
              <a:t>WEAK</a:t>
            </a:r>
            <a:endParaRPr lang="en-US" sz="36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
        <p:nvSpPr>
          <p:cNvPr id="6" name="TextBox 5"/>
          <p:cNvSpPr txBox="1"/>
          <p:nvPr/>
        </p:nvSpPr>
        <p:spPr>
          <a:xfrm>
            <a:off x="7292340" y="4094378"/>
            <a:ext cx="184023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Nyala" panose="02000504070300020003" pitchFamily="2" charset="0"/>
              </a:rPr>
              <a:t>STRONG</a:t>
            </a:r>
            <a:endParaRPr lang="en-US" sz="36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cxnSp>
        <p:nvCxnSpPr>
          <p:cNvPr id="7" name="Straight Connector 6"/>
          <p:cNvCxnSpPr/>
          <p:nvPr/>
        </p:nvCxnSpPr>
        <p:spPr>
          <a:xfrm>
            <a:off x="4537710" y="4417543"/>
            <a:ext cx="0" cy="725957"/>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974277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1">
                                            <p:txEl>
                                              <p:pRg st="2" end="2"/>
                                            </p:txEl>
                                          </p:spTgt>
                                        </p:tgtEl>
                                        <p:attrNameLst>
                                          <p:attrName>style.visibility</p:attrName>
                                        </p:attrNameLst>
                                      </p:cBhvr>
                                      <p:to>
                                        <p:strVal val="visible"/>
                                      </p:to>
                                    </p:set>
                                    <p:anim calcmode="lin" valueType="num">
                                      <p:cBhvr>
                                        <p:cTn id="7" dur="1000" fill="hold"/>
                                        <p:tgtEl>
                                          <p:spTgt spid="5121">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121">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121">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121">
                                            <p:txEl>
                                              <p:pRg st="2" end="2"/>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264297"/>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1812</TotalTime>
  <Words>293</Words>
  <Application>Microsoft Office PowerPoint</Application>
  <PresentationFormat>On-screen Show (4:3)</PresentationFormat>
  <Paragraphs>31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Graceway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Brown</dc:creator>
  <cp:lastModifiedBy>Kent E Heaton</cp:lastModifiedBy>
  <cp:revision>17</cp:revision>
  <dcterms:created xsi:type="dcterms:W3CDTF">2013-10-29T14:12:12Z</dcterms:created>
  <dcterms:modified xsi:type="dcterms:W3CDTF">2014-01-13T13:37:04Z</dcterms:modified>
</cp:coreProperties>
</file>