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1" r:id="rId4"/>
    <p:sldId id="262" r:id="rId5"/>
    <p:sldId id="263" r:id="rId6"/>
    <p:sldId id="264"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FC"/>
    <a:srgbClr val="E5E3FF"/>
    <a:srgbClr val="212125"/>
    <a:srgbClr val="383838"/>
    <a:srgbClr val="E3DED1"/>
    <a:srgbClr val="60463B"/>
    <a:srgbClr val="2A291A"/>
    <a:srgbClr val="372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A74DA-9C06-41BF-AE42-C266A403BBB5}"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F924E-109D-47E5-ADDD-702077860C6F}" type="slidenum">
              <a:rPr lang="en-US" smtClean="0"/>
              <a:t>‹#›</a:t>
            </a:fld>
            <a:endParaRPr lang="en-US"/>
          </a:p>
        </p:txBody>
      </p:sp>
    </p:spTree>
    <p:extLst>
      <p:ext uri="{BB962C8B-B14F-4D97-AF65-F5344CB8AC3E}">
        <p14:creationId xmlns:p14="http://schemas.microsoft.com/office/powerpoint/2010/main" val="62422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36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0"/>
          </p:nvPr>
        </p:nvSpPr>
        <p:spPr>
          <a:xfrm>
            <a:off x="174124" y="122899"/>
            <a:ext cx="6893208" cy="6605801"/>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057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33153" y="122897"/>
            <a:ext cx="8880255" cy="6575079"/>
          </a:xfrm>
        </p:spPr>
        <p:txBody>
          <a:bodyPr anchor="ct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0608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A6E1F67-DC03-442B-A936-B56F8E570096}" type="datetimeFigureOut">
              <a:rPr lang="en-US" altLang="en-US"/>
              <a:pPr/>
              <a:t>2/25/2014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0E5ADE5-2B6C-41CE-89F7-94D217357E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Lst>
  <p:txStyles>
    <p:titleStyle>
      <a:lvl1pPr algn="ctr" defTabSz="457200" rtl="0" eaLnBrk="0" fontAlgn="base" hangingPunct="0">
        <a:spcBef>
          <a:spcPct val="0"/>
        </a:spcBef>
        <a:spcAft>
          <a:spcPct val="0"/>
        </a:spcAft>
        <a:defRPr sz="4400" kern="1200">
          <a:solidFill>
            <a:srgbClr val="CEFFFC"/>
          </a:solidFill>
          <a:latin typeface="+mn-lt"/>
          <a:ea typeface="MS PGothic" pitchFamily="34" charset="-128"/>
          <a:cs typeface="Book"/>
        </a:defRPr>
      </a:lvl1pPr>
      <a:lvl2pPr algn="ctr" defTabSz="457200" rtl="0" eaLnBrk="0" fontAlgn="base" hangingPunct="0">
        <a:spcBef>
          <a:spcPct val="0"/>
        </a:spcBef>
        <a:spcAft>
          <a:spcPct val="0"/>
        </a:spcAft>
        <a:defRPr sz="4400">
          <a:solidFill>
            <a:srgbClr val="CEFFFC"/>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CEFFFC"/>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CEFFFC"/>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CEFFFC"/>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CEFFFC"/>
          </a:solidFill>
          <a:latin typeface="+mn-lt"/>
          <a:ea typeface="MS PGothic" pitchFamily="34" charset="-128"/>
          <a:cs typeface="Book"/>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CEFFFC"/>
          </a:solidFill>
          <a:latin typeface="+mn-lt"/>
          <a:ea typeface="MS PGothic" pitchFamily="34" charset="-128"/>
          <a:cs typeface="Book"/>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CEFFFC"/>
          </a:solidFill>
          <a:latin typeface="+mn-lt"/>
          <a:ea typeface="MS PGothic" pitchFamily="34" charset="-128"/>
          <a:cs typeface="Book"/>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CEFFFC"/>
          </a:solidFill>
          <a:latin typeface="+mn-lt"/>
          <a:ea typeface="MS PGothic" pitchFamily="34" charset="-128"/>
          <a:cs typeface="Book"/>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CEFFFC"/>
          </a:solidFill>
          <a:latin typeface="+mn-lt"/>
          <a:ea typeface="MS PGothic" pitchFamily="34" charset="-128"/>
          <a:cs typeface="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00" y="5840730"/>
            <a:ext cx="2606040" cy="769441"/>
          </a:xfrm>
          <a:prstGeom prst="rect">
            <a:avLst/>
          </a:prstGeom>
          <a:noFill/>
        </p:spPr>
        <p:txBody>
          <a:bodyPr wrap="square" rtlCol="0">
            <a:spAutoFit/>
          </a:bodyPr>
          <a:lstStyle/>
          <a:p>
            <a:pPr algn="ctr"/>
            <a:r>
              <a:rPr lang="en-US" sz="4400" b="1" dirty="0" smtClean="0">
                <a:solidFill>
                  <a:srgbClr val="FFC000"/>
                </a:solidFill>
                <a:effectLst>
                  <a:outerShdw blurRad="38100" dist="38100" dir="2700000" algn="tl">
                    <a:srgbClr val="000000">
                      <a:alpha val="43137"/>
                    </a:srgbClr>
                  </a:outerShdw>
                </a:effectLst>
                <a:latin typeface="Nyala" panose="02000504070300020003" pitchFamily="2" charset="0"/>
              </a:rPr>
              <a:t>Matthew 14</a:t>
            </a:r>
            <a:endParaRPr lang="en-US" sz="4400" b="1" dirty="0">
              <a:solidFill>
                <a:srgbClr val="FFC000"/>
              </a:solidFill>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4625" y="122238"/>
            <a:ext cx="8843645" cy="6607175"/>
          </a:xfrm>
        </p:spPr>
        <p:txBody>
          <a:bodyPr/>
          <a:lstStyle/>
          <a:p>
            <a:pPr marL="0" indent="0">
              <a:buNone/>
            </a:pPr>
            <a:r>
              <a:rPr lang="en-US" altLang="en-US" sz="4400" b="1" u="sng" dirty="0" smtClean="0">
                <a:effectLst>
                  <a:outerShdw blurRad="38100" dist="38100" dir="2700000" algn="tl">
                    <a:srgbClr val="000000">
                      <a:alpha val="43137"/>
                    </a:srgbClr>
                  </a:outerShdw>
                </a:effectLst>
                <a:latin typeface="Nyala" panose="02000504070300020003" pitchFamily="2" charset="0"/>
              </a:rPr>
              <a:t>WHAT IS DOUBT</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To be uncertain about; hold questionable; hesitate to believe</a:t>
            </a:r>
            <a:endParaRPr lang="en-US" altLang="en-US" sz="3600" b="1" dirty="0">
              <a:effectLst>
                <a:outerShdw blurRad="38100" dist="38100" dir="2700000" algn="tl">
                  <a:srgbClr val="000000">
                    <a:alpha val="43137"/>
                  </a:srgbClr>
                </a:outerShdw>
              </a:effectLst>
              <a:latin typeface="Nyala" panose="02000504070300020003" pitchFamily="2" charset="0"/>
            </a:endParaRP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Doubt is the exact opposite of Faith</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Romans 4:20-21 – “No distrust made him waver concerning the promise of God, but he grew strong in his faith as he gave glory to God, fully convinced that God was able to do what he had promised.”</a:t>
            </a:r>
          </a:p>
          <a:p>
            <a:pPr algn="just">
              <a:buFont typeface="Wingdings" panose="05000000000000000000" pitchFamily="2" charset="2"/>
              <a:buChar char="§"/>
            </a:pPr>
            <a:endParaRPr lang="en-US" altLang="en-US" sz="3600" b="1" dirty="0" smtClean="0">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4625" y="122238"/>
            <a:ext cx="8843645" cy="6607175"/>
          </a:xfrm>
        </p:spPr>
        <p:txBody>
          <a:bodyPr/>
          <a:lstStyle/>
          <a:p>
            <a:pPr marL="0" indent="0">
              <a:buNone/>
            </a:pPr>
            <a:r>
              <a:rPr lang="en-US" altLang="en-US" sz="4400" b="1" u="sng" dirty="0" smtClean="0">
                <a:effectLst>
                  <a:outerShdw blurRad="38100" dist="38100" dir="2700000" algn="tl">
                    <a:srgbClr val="000000">
                      <a:alpha val="43137"/>
                    </a:srgbClr>
                  </a:outerShdw>
                </a:effectLst>
                <a:latin typeface="Nyala" panose="02000504070300020003" pitchFamily="2" charset="0"/>
              </a:rPr>
              <a:t>THE PROBLEM WITH DOUBT</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It Directly Attacks Our Faith</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Doubt asks us to question every aspect of our faith.</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Doubt Tears Us In Two</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Doubt divides us; focusing on trials instead of God</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Doubt Sinks Us</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Matthew 14:30</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We tell ourselves we can’t really serve Him so we doubt His grace…so we don’t serve at all.</a:t>
            </a:r>
          </a:p>
          <a:p>
            <a:pPr algn="just">
              <a:buFont typeface="Wingdings" panose="05000000000000000000" pitchFamily="2" charset="2"/>
              <a:buChar char="§"/>
            </a:pPr>
            <a:endParaRPr lang="en-US" altLang="en-US" sz="3600" b="1" dirty="0" smtClean="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60206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4625" y="122238"/>
            <a:ext cx="8843645" cy="6607175"/>
          </a:xfrm>
        </p:spPr>
        <p:txBody>
          <a:bodyPr/>
          <a:lstStyle/>
          <a:p>
            <a:pPr marL="0" indent="0">
              <a:buNone/>
            </a:pPr>
            <a:r>
              <a:rPr lang="en-US" altLang="en-US" sz="4400" b="1" u="sng" dirty="0" smtClean="0">
                <a:effectLst>
                  <a:outerShdw blurRad="38100" dist="38100" dir="2700000" algn="tl">
                    <a:srgbClr val="000000">
                      <a:alpha val="43137"/>
                    </a:srgbClr>
                  </a:outerShdw>
                </a:effectLst>
                <a:latin typeface="Nyala" panose="02000504070300020003" pitchFamily="2" charset="0"/>
              </a:rPr>
              <a:t>WHAT CAUSES DOUBT?</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Storms of Life</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Struggles that come from outside ourselves.</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Thorns In the Flesh</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Struggles that originate from within</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Mountains &amp; Obstacles</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Things that get in the way of growing our faith</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Error &amp; False Teaching</a:t>
            </a:r>
          </a:p>
          <a:p>
            <a:pPr lvl="1" algn="just">
              <a:buFont typeface="Wingdings" panose="05000000000000000000" pitchFamily="2" charset="2"/>
              <a:buChar char="§"/>
            </a:pPr>
            <a:r>
              <a:rPr lang="en-US" altLang="en-US" sz="3200" b="1" dirty="0" smtClean="0">
                <a:effectLst>
                  <a:outerShdw blurRad="38100" dist="38100" dir="2700000" algn="tl">
                    <a:srgbClr val="000000">
                      <a:alpha val="43137"/>
                    </a:srgbClr>
                  </a:outerShdw>
                </a:effectLst>
                <a:latin typeface="Nyala" panose="02000504070300020003" pitchFamily="2" charset="0"/>
              </a:rPr>
              <a:t>Ephesians 4:4; Genesis 3</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Limited Sight – 2 Corinthians 5:7</a:t>
            </a:r>
            <a:endParaRPr lang="en-US" altLang="en-US" b="1" dirty="0" smtClean="0">
              <a:effectLst>
                <a:outerShdw blurRad="38100" dist="38100" dir="2700000" algn="tl">
                  <a:srgbClr val="000000">
                    <a:alpha val="43137"/>
                  </a:srgbClr>
                </a:outerShdw>
              </a:effectLst>
              <a:latin typeface="Nyala" panose="02000504070300020003" pitchFamily="2" charset="0"/>
            </a:endParaRPr>
          </a:p>
          <a:p>
            <a:pPr algn="just">
              <a:buFont typeface="Wingdings" panose="05000000000000000000" pitchFamily="2" charset="2"/>
              <a:buChar char="§"/>
            </a:pPr>
            <a:endParaRPr lang="en-US" altLang="en-US" sz="3600" b="1" dirty="0" smtClean="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87327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4625" y="122238"/>
            <a:ext cx="8843645" cy="6607175"/>
          </a:xfrm>
        </p:spPr>
        <p:txBody>
          <a:bodyPr/>
          <a:lstStyle/>
          <a:p>
            <a:pPr marL="0" indent="0">
              <a:buNone/>
            </a:pPr>
            <a:r>
              <a:rPr lang="en-US" altLang="en-US" sz="4400" b="1" u="sng" dirty="0" smtClean="0">
                <a:effectLst>
                  <a:outerShdw blurRad="38100" dist="38100" dir="2700000" algn="tl">
                    <a:srgbClr val="000000">
                      <a:alpha val="43137"/>
                    </a:srgbClr>
                  </a:outerShdw>
                </a:effectLst>
                <a:latin typeface="Nyala" panose="02000504070300020003" pitchFamily="2" charset="0"/>
              </a:rPr>
              <a:t>OVERCOMING DOUBT</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Abide In God’s Word – Romans 10:17; John 8:31</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Count Your Blessings – 1 Thessalonians 5:18</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God’s Grace Is Sufficient – 2 Corinthians 12:9</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Hope is About Eternity – Not “Best Life Now”</a:t>
            </a:r>
          </a:p>
          <a:p>
            <a:pPr algn="just">
              <a:buFont typeface="Wingdings" panose="05000000000000000000" pitchFamily="2" charset="2"/>
              <a:buChar char="§"/>
            </a:pPr>
            <a:r>
              <a:rPr lang="en-US" altLang="en-US" sz="3600" b="1" dirty="0" smtClean="0">
                <a:effectLst>
                  <a:outerShdw blurRad="38100" dist="38100" dir="2700000" algn="tl">
                    <a:srgbClr val="000000">
                      <a:alpha val="43137"/>
                    </a:srgbClr>
                  </a:outerShdw>
                </a:effectLst>
                <a:latin typeface="Nyala" panose="02000504070300020003" pitchFamily="2" charset="0"/>
              </a:rPr>
              <a:t>Turn To Jesus – 1 Peter 5:10 – God will “restore, confirm, strengthen, and establish you.”</a:t>
            </a:r>
          </a:p>
          <a:p>
            <a:pPr algn="just">
              <a:buFont typeface="Wingdings" panose="05000000000000000000" pitchFamily="2" charset="2"/>
              <a:buChar char="§"/>
            </a:pPr>
            <a:endParaRPr lang="en-US" altLang="en-US" sz="3600" b="1" dirty="0">
              <a:effectLst>
                <a:outerShdw blurRad="38100" dist="38100" dir="2700000" algn="tl">
                  <a:srgbClr val="000000">
                    <a:alpha val="43137"/>
                  </a:srgbClr>
                </a:outerShdw>
              </a:effectLst>
              <a:latin typeface="Nyala" panose="02000504070300020003" pitchFamily="2" charset="0"/>
            </a:endParaRPr>
          </a:p>
          <a:p>
            <a:pPr algn="just">
              <a:buFont typeface="Wingdings" panose="05000000000000000000" pitchFamily="2" charset="2"/>
              <a:buChar char="§"/>
            </a:pPr>
            <a:endParaRPr lang="en-US" altLang="en-US" b="1" dirty="0" smtClean="0">
              <a:effectLst>
                <a:outerShdw blurRad="38100" dist="38100" dir="2700000" algn="tl">
                  <a:srgbClr val="000000">
                    <a:alpha val="43137"/>
                  </a:srgbClr>
                </a:outerShdw>
              </a:effectLst>
              <a:latin typeface="Nyala" panose="02000504070300020003" pitchFamily="2" charset="0"/>
            </a:endParaRPr>
          </a:p>
          <a:p>
            <a:pPr algn="just">
              <a:buFont typeface="Wingdings" panose="05000000000000000000" pitchFamily="2" charset="2"/>
              <a:buChar char="§"/>
            </a:pPr>
            <a:endParaRPr lang="en-US" altLang="en-US" sz="3600" b="1" dirty="0" smtClean="0">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224630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4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16232</TotalTime>
  <Words>234</Words>
  <Application>Microsoft Office PowerPoint</Application>
  <PresentationFormat>On-screen Show (4:3)</PresentationFormat>
  <Paragraphs>30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Kent E Heaton</cp:lastModifiedBy>
  <cp:revision>144</cp:revision>
  <cp:lastPrinted>2014-01-13T16:26:40Z</cp:lastPrinted>
  <dcterms:created xsi:type="dcterms:W3CDTF">2013-10-29T14:12:12Z</dcterms:created>
  <dcterms:modified xsi:type="dcterms:W3CDTF">2014-02-25T16:08:34Z</dcterms:modified>
</cp:coreProperties>
</file>