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272" r:id="rId2"/>
    <p:sldId id="267" r:id="rId3"/>
    <p:sldId id="268" r:id="rId4"/>
    <p:sldId id="269" r:id="rId5"/>
    <p:sldId id="271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5052CA7-1A57-4CE3-9D2F-35F1C91C32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04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73F360B-59BB-4EB3-85DD-F3E22394CD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887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98057-7D29-4603-A14D-D868E5E19A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024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7FF16-E877-4E64-93F7-C1C9C1E4F0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50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52784-C68E-4F6F-920C-EC29D303F1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08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F56A4-F1CE-4A2F-8DC9-EC42378362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29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77B24-16A7-40DA-B584-BFB73ADE88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48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F1481-0488-4B37-B3F9-DB3D3E312D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66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A54AC-DFE4-4D98-9435-DF569FEA42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36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89442-7355-41BE-A3B2-C827BDA435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53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0634-30D3-48C3-9A96-0F2C0CA3F94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06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1AB3-A15D-411E-BD70-02CC840995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72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58331-E3F9-4E39-918B-4112DAF6D2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79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F4B4910-F66D-4B03-80E1-5AF333A09D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075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6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“The King and A Cripple”</a:t>
            </a:r>
            <a:r>
              <a:rPr lang="en-US" altLang="en-US" sz="2800" dirty="0" smtClean="0">
                <a:latin typeface="Calibri" panose="020F0502020204030204" pitchFamily="34" charset="0"/>
              </a:rPr>
              <a:t/>
            </a:r>
            <a:br>
              <a:rPr lang="en-US" altLang="en-US" sz="2800" dirty="0" smtClean="0">
                <a:latin typeface="Calibri" panose="020F0502020204030204" pitchFamily="34" charset="0"/>
              </a:rPr>
            </a:br>
            <a:r>
              <a:rPr lang="en-US" altLang="en-US" sz="2800" dirty="0" smtClean="0">
                <a:latin typeface="Calibri" panose="020F0502020204030204" pitchFamily="34" charset="0"/>
              </a:rPr>
              <a:t>2 Samuel 9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800" b="1" baseline="-2000" dirty="0" smtClean="0">
                <a:latin typeface="Calibri" panose="020F0502020204030204" pitchFamily="34" charset="0"/>
              </a:rPr>
              <a:t>History</a:t>
            </a:r>
            <a:r>
              <a:rPr lang="en-US" altLang="en-US" sz="6000" baseline="-2000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400" baseline="-2000" dirty="0" smtClean="0">
              <a:latin typeface="Calibri" panose="020F0502020204030204" pitchFamily="34" charset="0"/>
            </a:endParaRPr>
          </a:p>
          <a:p>
            <a:pPr eaLnBrk="1" hangingPunct="1">
              <a:buClr>
                <a:srgbClr val="FFFFCC"/>
              </a:buClr>
              <a:buFontTx/>
              <a:buChar char="•"/>
              <a:defRPr/>
            </a:pPr>
            <a:r>
              <a:rPr lang="en-US" altLang="en-US" sz="5400" baseline="-2000" dirty="0" smtClean="0">
                <a:latin typeface="Calibri" panose="020F0502020204030204" pitchFamily="34" charset="0"/>
              </a:rPr>
              <a:t>David was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king</a:t>
            </a:r>
            <a:r>
              <a:rPr lang="en-US" altLang="en-US" sz="5400" baseline="-2000" dirty="0" smtClean="0">
                <a:latin typeface="Calibri" panose="020F0502020204030204" pitchFamily="34" charset="0"/>
              </a:rPr>
              <a:t> and the kingdom was 	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flourishing</a:t>
            </a:r>
            <a:r>
              <a:rPr lang="en-US" altLang="en-US" sz="5400" baseline="-2000" dirty="0" smtClean="0">
                <a:latin typeface="Calibri" panose="020F0502020204030204" pitchFamily="34" charset="0"/>
              </a:rPr>
              <a:t>  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altLang="en-US" sz="5400" baseline="-2000" dirty="0" smtClean="0">
                <a:latin typeface="Calibri" panose="020F0502020204030204" pitchFamily="34" charset="0"/>
              </a:rPr>
              <a:t>David remembered his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promise to 	Jonathan 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altLang="en-US" sz="5400" baseline="-2000" dirty="0" smtClean="0">
                <a:latin typeface="Calibri" panose="020F0502020204030204" pitchFamily="34" charset="0"/>
              </a:rPr>
              <a:t>David sought to show "kindness" 	(Hebrew) - suggests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"covenant 	faithfulness"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“The King and A Cripple”</a:t>
            </a:r>
            <a:r>
              <a:rPr lang="en-US" altLang="en-US" sz="2800" dirty="0" smtClean="0">
                <a:latin typeface="Calibri" panose="020F0502020204030204" pitchFamily="34" charset="0"/>
              </a:rPr>
              <a:t/>
            </a:r>
            <a:br>
              <a:rPr lang="en-US" altLang="en-US" sz="2800" dirty="0" smtClean="0">
                <a:latin typeface="Calibri" panose="020F0502020204030204" pitchFamily="34" charset="0"/>
              </a:rPr>
            </a:br>
            <a:r>
              <a:rPr lang="en-US" altLang="en-US" sz="2800" dirty="0" smtClean="0">
                <a:latin typeface="Calibri" panose="020F0502020204030204" pitchFamily="34" charset="0"/>
              </a:rPr>
              <a:t>2 Samuel 9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6000" baseline="-2000" dirty="0" smtClean="0">
                <a:latin typeface="Calibri" panose="020F0502020204030204" pitchFamily="34" charset="0"/>
              </a:rPr>
              <a:t>Mephibosheth - A Man of Humility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400" baseline="-2000" dirty="0" smtClean="0">
              <a:latin typeface="Calibri" panose="020F0502020204030204" pitchFamily="34" charset="0"/>
            </a:endParaRPr>
          </a:p>
          <a:p>
            <a:pPr eaLnBrk="1" hangingPunct="1">
              <a:buClr>
                <a:srgbClr val="FFFFCC"/>
              </a:buClr>
              <a:buFontTx/>
              <a:buChar char="•"/>
              <a:defRPr/>
            </a:pPr>
            <a:r>
              <a:rPr lang="en-US" altLang="en-US" sz="5400" baseline="-2000" dirty="0" smtClean="0">
                <a:latin typeface="Calibri" panose="020F0502020204030204" pitchFamily="34" charset="0"/>
              </a:rPr>
              <a:t>Mephibosheth means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"big shame"</a:t>
            </a:r>
            <a:r>
              <a:rPr lang="en-US" altLang="en-US" sz="5400" baseline="-2000" dirty="0" smtClean="0">
                <a:latin typeface="Calibri" panose="020F0502020204030204" pitchFamily="34" charset="0"/>
              </a:rPr>
              <a:t>  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altLang="en-US" sz="5400" baseline="-2000" dirty="0" smtClean="0">
                <a:latin typeface="Calibri" panose="020F0502020204030204" pitchFamily="34" charset="0"/>
              </a:rPr>
              <a:t>He hid in Lo Debar -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"no pasture"</a:t>
            </a:r>
            <a:r>
              <a:rPr lang="en-US" altLang="en-US" sz="5400" baseline="-2000" dirty="0" smtClean="0">
                <a:latin typeface="Calibri" panose="020F0502020204030204" pitchFamily="34" charset="0"/>
              </a:rPr>
              <a:t>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altLang="en-US" sz="5400" baseline="-2000" dirty="0" smtClean="0">
                <a:latin typeface="Calibri" panose="020F0502020204030204" pitchFamily="34" charset="0"/>
              </a:rPr>
              <a:t>He sees himself as a "dead dog" - 	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disgusting sight and worthless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“The King and A Cripple”</a:t>
            </a:r>
            <a:r>
              <a:rPr lang="en-US" altLang="en-US" sz="2800" dirty="0" smtClean="0">
                <a:latin typeface="Calibri" panose="020F0502020204030204" pitchFamily="34" charset="0"/>
              </a:rPr>
              <a:t/>
            </a:r>
            <a:br>
              <a:rPr lang="en-US" altLang="en-US" sz="2800" dirty="0" smtClean="0">
                <a:latin typeface="Calibri" panose="020F0502020204030204" pitchFamily="34" charset="0"/>
              </a:rPr>
            </a:br>
            <a:r>
              <a:rPr lang="en-US" altLang="en-US" sz="2800" dirty="0" smtClean="0">
                <a:latin typeface="Calibri" panose="020F0502020204030204" pitchFamily="34" charset="0"/>
              </a:rPr>
              <a:t>2 Samuel 9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6000" baseline="-2000" dirty="0" smtClean="0">
                <a:latin typeface="Calibri" panose="020F0502020204030204" pitchFamily="34" charset="0"/>
              </a:rPr>
              <a:t>Attitude of a Merciful King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400" baseline="-2000" dirty="0" smtClean="0">
              <a:latin typeface="Calibri" panose="020F0502020204030204" pitchFamily="34" charset="0"/>
            </a:endParaRPr>
          </a:p>
          <a:p>
            <a:pPr eaLnBrk="1" hangingPunct="1">
              <a:buClr>
                <a:srgbClr val="FFFFCC"/>
              </a:buClr>
              <a:buFontTx/>
              <a:buChar char="•"/>
              <a:defRPr/>
            </a:pPr>
            <a:r>
              <a:rPr lang="en-US" altLang="en-US" sz="5400" baseline="-2000" dirty="0" smtClean="0">
                <a:latin typeface="Calibri" panose="020F0502020204030204" pitchFamily="34" charset="0"/>
              </a:rPr>
              <a:t>He accepts the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humble regardless of 	their shame</a:t>
            </a:r>
            <a:r>
              <a:rPr lang="en-US" altLang="en-US" sz="5400" baseline="-2000" dirty="0" smtClean="0">
                <a:latin typeface="Calibri" panose="020F0502020204030204" pitchFamily="34" charset="0"/>
              </a:rPr>
              <a:t>  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altLang="en-US" sz="5400" baseline="-2000" dirty="0" smtClean="0">
                <a:latin typeface="Calibri" panose="020F0502020204030204" pitchFamily="34" charset="0"/>
              </a:rPr>
              <a:t>He restores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honor</a:t>
            </a:r>
            <a:r>
              <a:rPr lang="en-US" altLang="en-US" sz="5400" baseline="-2000" dirty="0" smtClean="0">
                <a:latin typeface="Calibri" panose="020F0502020204030204" pitchFamily="34" charset="0"/>
              </a:rPr>
              <a:t> and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privileges</a:t>
            </a:r>
            <a:r>
              <a:rPr lang="en-US" altLang="en-US" sz="5400" baseline="-2000" dirty="0" smtClean="0">
                <a:latin typeface="Calibri" panose="020F0502020204030204" pitchFamily="34" charset="0"/>
              </a:rPr>
              <a:t> to the 	fallen 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altLang="en-US" sz="5400" baseline="-2000" dirty="0" smtClean="0">
                <a:latin typeface="Calibri" panose="020F0502020204030204" pitchFamily="34" charset="0"/>
              </a:rPr>
              <a:t>He treats the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lame</a:t>
            </a:r>
            <a:r>
              <a:rPr lang="en-US" altLang="en-US" sz="5400" baseline="-2000" dirty="0" smtClean="0">
                <a:latin typeface="Calibri" panose="020F0502020204030204" pitchFamily="34" charset="0"/>
              </a:rPr>
              <a:t> as </a:t>
            </a:r>
            <a:r>
              <a:rPr lang="en-US" altLang="en-US" sz="5400" b="1" baseline="-2000" dirty="0" smtClean="0">
                <a:latin typeface="Calibri" panose="020F0502020204030204" pitchFamily="34" charset="0"/>
              </a:rPr>
              <a:t>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304800"/>
            <a:ext cx="7086600" cy="974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dirty="0" smtClean="0">
                <a:latin typeface="Calibri" panose="020F0502020204030204" pitchFamily="34" charset="0"/>
              </a:rPr>
              <a:t>Looking for Parents</a:t>
            </a:r>
            <a:endParaRPr lang="en-US" altLang="en-US" sz="6600" i="1" dirty="0" smtClean="0">
              <a:latin typeface="Calibri" panose="020F0502020204030204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5029200"/>
            <a:ext cx="7467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charset="0"/>
              </a:rPr>
              <a:t>    </a:t>
            </a:r>
            <a:r>
              <a:rPr lang="en-US" altLang="en-US" sz="2000">
                <a:latin typeface="Calibri" pitchFamily="34" charset="0"/>
              </a:rPr>
              <a:t>Winnie hopes somebody may recognize her mother's or father's features in this picture of her at age four. Winnie was left at the doorstep of a police station in January, 1945, and </a:t>
            </a:r>
            <a:r>
              <a:rPr lang="en-US" altLang="en-US" sz="2000" u="sng">
                <a:latin typeface="Calibri" pitchFamily="34" charset="0"/>
              </a:rPr>
              <a:t>she does </a:t>
            </a:r>
            <a:r>
              <a:rPr lang="en-US" altLang="en-US" sz="2000" b="1" u="sng">
                <a:latin typeface="Calibri" pitchFamily="34" charset="0"/>
              </a:rPr>
              <a:t>not</a:t>
            </a:r>
            <a:r>
              <a:rPr lang="en-US" altLang="en-US" sz="2000" u="sng">
                <a:latin typeface="Calibri" pitchFamily="34" charset="0"/>
              </a:rPr>
              <a:t> know who her mother or her father are</a:t>
            </a:r>
            <a:r>
              <a:rPr lang="en-US" altLang="en-US" sz="2000">
                <a:latin typeface="Calibri" pitchFamily="34" charset="0"/>
              </a:rPr>
              <a:t>. </a:t>
            </a:r>
          </a:p>
        </p:txBody>
      </p:sp>
      <p:pic>
        <p:nvPicPr>
          <p:cNvPr id="6148" name="Picture 4" descr="Winnie Bull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0"/>
            <a:ext cx="23479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71600" y="2133600"/>
            <a:ext cx="34290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u="sng">
                <a:latin typeface="Arial Rounded MT Bold" pitchFamily="34" charset="0"/>
              </a:rPr>
              <a:t>War Children</a:t>
            </a:r>
            <a:r>
              <a:rPr lang="en-US" altLang="en-US" sz="2800"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800">
                <a:latin typeface="Tahoma" pitchFamily="34" charset="0"/>
              </a:rPr>
              <a:t> </a:t>
            </a:r>
            <a:r>
              <a:rPr lang="en-US" altLang="en-US" sz="2400">
                <a:latin typeface="Tahoma" pitchFamily="34" charset="0"/>
              </a:rPr>
              <a:t>Canada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>
                <a:latin typeface="Tahoma" pitchFamily="34" charset="0"/>
              </a:rPr>
              <a:t> More than 40,000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>
                <a:latin typeface="Tahoma" pitchFamily="34" charset="0"/>
              </a:rPr>
              <a:t> Born during World 	War II</a:t>
            </a:r>
            <a:r>
              <a:rPr lang="en-US" altLang="en-US" sz="2800"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ahoma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19800" y="6324600"/>
            <a:ext cx="22812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alibri" pitchFamily="34" charset="0"/>
              </a:rPr>
              <a:t>Source - Project Roots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49775" y="4430713"/>
            <a:ext cx="3259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ahoma" pitchFamily="34" charset="0"/>
              </a:rPr>
              <a:t>Winnie Bullen - 4 years old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“The King and A Cripple”</a:t>
            </a:r>
            <a:r>
              <a:rPr lang="en-US" altLang="en-US" sz="2800" dirty="0" smtClean="0">
                <a:latin typeface="Calibri" panose="020F0502020204030204" pitchFamily="34" charset="0"/>
              </a:rPr>
              <a:t/>
            </a:r>
            <a:br>
              <a:rPr lang="en-US" altLang="en-US" sz="2800" dirty="0" smtClean="0">
                <a:latin typeface="Calibri" panose="020F0502020204030204" pitchFamily="34" charset="0"/>
              </a:rPr>
            </a:br>
            <a:r>
              <a:rPr lang="en-US" altLang="en-US" sz="2800" dirty="0" smtClean="0">
                <a:latin typeface="Calibri" panose="020F0502020204030204" pitchFamily="34" charset="0"/>
              </a:rPr>
              <a:t>2 Samuel 9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543800" cy="4525963"/>
          </a:xfrm>
        </p:spPr>
        <p:txBody>
          <a:bodyPr/>
          <a:lstStyle/>
          <a:p>
            <a:pPr eaLnBrk="1" hangingPunct="1">
              <a:buClr>
                <a:srgbClr val="FFFFCC"/>
              </a:buClr>
              <a:buFontTx/>
              <a:buNone/>
              <a:defRPr/>
            </a:pPr>
            <a:r>
              <a:rPr lang="en-US" altLang="en-US" sz="5400" b="1" baseline="-2000" dirty="0" smtClean="0">
                <a:latin typeface="Calibri" panose="020F0502020204030204" pitchFamily="34" charset="0"/>
              </a:rPr>
              <a:t>Grow in Grace</a:t>
            </a:r>
          </a:p>
          <a:p>
            <a:pPr eaLnBrk="1" hangingPunct="1">
              <a:buClr>
                <a:srgbClr val="FFFFCC"/>
              </a:buClr>
              <a:buFontTx/>
              <a:buChar char="•"/>
              <a:defRPr/>
            </a:pPr>
            <a:r>
              <a:rPr lang="en-US" altLang="en-US" sz="5400" b="1" baseline="-2000" dirty="0" smtClean="0">
                <a:latin typeface="Calibri" panose="020F0502020204030204" pitchFamily="34" charset="0"/>
              </a:rPr>
              <a:t>Grace reminds us we are lame  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altLang="en-US" sz="5400" b="1" baseline="-2000" dirty="0" smtClean="0">
                <a:latin typeface="Calibri" panose="020F0502020204030204" pitchFamily="34" charset="0"/>
              </a:rPr>
              <a:t>Grace can be multiplied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altLang="en-US" sz="5400" b="1" baseline="-2000" dirty="0" smtClean="0">
                <a:latin typeface="Calibri" panose="020F0502020204030204" pitchFamily="34" charset="0"/>
              </a:rPr>
              <a:t>Grace is more than just salvation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altLang="en-US" sz="5400" b="1" baseline="-2000" dirty="0" smtClean="0">
                <a:latin typeface="Calibri" panose="020F0502020204030204" pitchFamily="34" charset="0"/>
              </a:rPr>
              <a:t>Grace is being loved and invited to 		the table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5400" b="1" baseline="-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467</TotalTime>
  <Words>139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Garamond</vt:lpstr>
      <vt:lpstr>Arial</vt:lpstr>
      <vt:lpstr>Wingdings</vt:lpstr>
      <vt:lpstr>Calibri</vt:lpstr>
      <vt:lpstr>Arial Rounded MT Bold</vt:lpstr>
      <vt:lpstr>Tahoma</vt:lpstr>
      <vt:lpstr>Times New Roman</vt:lpstr>
      <vt:lpstr>Stream</vt:lpstr>
      <vt:lpstr>PowerPoint Presentation</vt:lpstr>
      <vt:lpstr>“The King and A Cripple” 2 Samuel 9</vt:lpstr>
      <vt:lpstr>“The King and A Cripple” 2 Samuel 9</vt:lpstr>
      <vt:lpstr>“The King and A Cripple” 2 Samuel 9</vt:lpstr>
      <vt:lpstr>Looking for Parents</vt:lpstr>
      <vt:lpstr>“The King and A Cripple” 2 Samuel 9</vt:lpstr>
    </vt:vector>
  </TitlesOfParts>
  <Company>Hueytown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Strong As Ever</dc:title>
  <dc:creator>Phil Robertson</dc:creator>
  <cp:lastModifiedBy>Kent E Heaton</cp:lastModifiedBy>
  <cp:revision>97</cp:revision>
  <dcterms:created xsi:type="dcterms:W3CDTF">2004-01-25T03:59:59Z</dcterms:created>
  <dcterms:modified xsi:type="dcterms:W3CDTF">2014-03-02T22:59:06Z</dcterms:modified>
</cp:coreProperties>
</file>