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5" r:id="rId4"/>
    <p:sldId id="27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8B2"/>
    <a:srgbClr val="6ABCC3"/>
    <a:srgbClr val="F0D7B3"/>
    <a:srgbClr val="6C6A6B"/>
    <a:srgbClr val="F8F8F8"/>
    <a:srgbClr val="457792"/>
    <a:srgbClr val="F0DFB1"/>
    <a:srgbClr val="566A6B"/>
    <a:srgbClr val="F5F3ED"/>
    <a:srgbClr val="6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88" d="100"/>
          <a:sy n="88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3295" y="4884615"/>
            <a:ext cx="6725209" cy="2398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3295" y="4884615"/>
            <a:ext cx="6725209" cy="2398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68769" y="3468077"/>
            <a:ext cx="5539153" cy="126589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43923" y="5556753"/>
            <a:ext cx="2774462" cy="63199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72370"/>
            <a:ext cx="8229942" cy="5520981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34001" y="5422843"/>
            <a:ext cx="3414475" cy="7432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In 2018</a:t>
            </a:r>
            <a:endParaRPr lang="en-US" sz="44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4" y="3522507"/>
            <a:ext cx="7772423" cy="1265896"/>
          </a:xfrm>
        </p:spPr>
        <p:txBody>
          <a:bodyPr/>
          <a:lstStyle/>
          <a:p>
            <a:r>
              <a:rPr lang="en-US" sz="4800" dirty="0" smtClean="0">
                <a:latin typeface="Trajan Pro" panose="02020502050506020301" pitchFamily="18" charset="0"/>
              </a:rPr>
              <a:t>Aiming</a:t>
            </a:r>
            <a:r>
              <a:rPr lang="en-US" sz="4800" b="1" dirty="0" smtClean="0">
                <a:latin typeface="Trajan Pro" panose="02020502050506020301" pitchFamily="18" charset="0"/>
              </a:rPr>
              <a:t>   </a:t>
            </a:r>
            <a:r>
              <a:rPr lang="en-US" sz="4000" dirty="0" smtClean="0">
                <a:latin typeface="Trajan Pro" panose="02020502050506020301" pitchFamily="18" charset="0"/>
              </a:rPr>
              <a:t>For</a:t>
            </a:r>
            <a:r>
              <a:rPr lang="en-US" sz="4800" b="1" dirty="0" smtClean="0">
                <a:latin typeface="Trajan Pro" panose="02020502050506020301" pitchFamily="18" charset="0"/>
              </a:rPr>
              <a:t> Growth</a:t>
            </a:r>
            <a:endParaRPr lang="en-US" sz="4800" b="1" dirty="0">
              <a:latin typeface="Trajan Pro" panose="02020502050506020301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" y="5431970"/>
            <a:ext cx="2752124" cy="9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1" y="435428"/>
            <a:ext cx="8392886" cy="5562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What Are We Aiming For?</a:t>
            </a:r>
          </a:p>
          <a:p>
            <a:pPr marL="45720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Failure To Aim Leads To Swerving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(1 Timothy 1:6-7)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and Shipwreck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(1 Timothy 1:19)</a:t>
            </a:r>
            <a:endParaRPr lang="en-US" sz="28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1" y="435428"/>
            <a:ext cx="8392886" cy="55626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Things the Early Christians Aimed For</a:t>
            </a:r>
          </a:p>
          <a:p>
            <a:pPr marL="45720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Acts 2:42-47</a:t>
            </a:r>
          </a:p>
          <a:p>
            <a:pPr marL="45720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Conviction</a:t>
            </a:r>
          </a:p>
          <a:p>
            <a:pPr marL="45720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Devotion</a:t>
            </a:r>
          </a:p>
          <a:p>
            <a:pPr marL="45720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Awe</a:t>
            </a:r>
          </a:p>
          <a:p>
            <a:pPr marL="45720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Fellowship</a:t>
            </a:r>
          </a:p>
          <a:p>
            <a:pPr marL="45720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Evangelism</a:t>
            </a:r>
            <a:endParaRPr lang="en-US" sz="28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3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4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23457" y="359229"/>
            <a:ext cx="6052457" cy="5829515"/>
          </a:xfrm>
          <a:custGeom>
            <a:avLst/>
            <a:gdLst>
              <a:gd name="connsiteX0" fmla="*/ 0 w 8708570"/>
              <a:gd name="connsiteY0" fmla="*/ 0 h 5791200"/>
              <a:gd name="connsiteX1" fmla="*/ 8708570 w 8708570"/>
              <a:gd name="connsiteY1" fmla="*/ 0 h 5791200"/>
              <a:gd name="connsiteX2" fmla="*/ 8708570 w 8708570"/>
              <a:gd name="connsiteY2" fmla="*/ 5791200 h 5791200"/>
              <a:gd name="connsiteX3" fmla="*/ 0 w 8708570"/>
              <a:gd name="connsiteY3" fmla="*/ 5791200 h 5791200"/>
              <a:gd name="connsiteX4" fmla="*/ 0 w 8708570"/>
              <a:gd name="connsiteY4" fmla="*/ 0 h 5791200"/>
              <a:gd name="connsiteX0" fmla="*/ 4837 w 8713407"/>
              <a:gd name="connsiteY0" fmla="*/ 0 h 5791200"/>
              <a:gd name="connsiteX1" fmla="*/ 8713407 w 8713407"/>
              <a:gd name="connsiteY1" fmla="*/ 0 h 5791200"/>
              <a:gd name="connsiteX2" fmla="*/ 8713407 w 8713407"/>
              <a:gd name="connsiteY2" fmla="*/ 5791200 h 5791200"/>
              <a:gd name="connsiteX3" fmla="*/ 4837 w 8713407"/>
              <a:gd name="connsiteY3" fmla="*/ 5791200 h 5791200"/>
              <a:gd name="connsiteX4" fmla="*/ 4837 w 8713407"/>
              <a:gd name="connsiteY4" fmla="*/ 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3407" h="5791200">
                <a:moveTo>
                  <a:pt x="4837" y="0"/>
                </a:moveTo>
                <a:lnTo>
                  <a:pt x="8713407" y="0"/>
                </a:lnTo>
                <a:lnTo>
                  <a:pt x="8713407" y="5791200"/>
                </a:lnTo>
                <a:lnTo>
                  <a:pt x="4837" y="5791200"/>
                </a:lnTo>
                <a:cubicBezTo>
                  <a:pt x="-6048" y="3077029"/>
                  <a:pt x="4837" y="1930400"/>
                  <a:pt x="4837" y="0"/>
                </a:cubicBezTo>
                <a:close/>
              </a:path>
            </a:pathLst>
          </a:custGeo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Trajan Pro" panose="02020502050506020301" pitchFamily="18" charset="0"/>
              </a:rPr>
              <a:t>O </a:t>
            </a:r>
            <a:r>
              <a:rPr lang="en-US" dirty="0">
                <a:latin typeface="Trajan Pro" panose="02020502050506020301" pitchFamily="18" charset="0"/>
              </a:rPr>
              <a:t>righteous Father, even though the world does not know you, I know you, and these know that you have sent me. I made known to them your name, and I will continue to make it known, that the love with which you have loved me may be in them, and I in them." </a:t>
            </a:r>
            <a:endParaRPr lang="en-US" dirty="0" smtClean="0">
              <a:latin typeface="Trajan Pro" panose="02020502050506020301" pitchFamily="18" charset="0"/>
            </a:endParaRPr>
          </a:p>
          <a:p>
            <a:pPr algn="just"/>
            <a:r>
              <a:rPr lang="en-US" dirty="0" smtClean="0">
                <a:latin typeface="Trajan Pro" panose="02020502050506020301" pitchFamily="18" charset="0"/>
              </a:rPr>
              <a:t>(</a:t>
            </a:r>
            <a:r>
              <a:rPr lang="en-US" dirty="0">
                <a:latin typeface="Trajan Pro" panose="02020502050506020301" pitchFamily="18" charset="0"/>
              </a:rPr>
              <a:t>Joh </a:t>
            </a:r>
            <a:r>
              <a:rPr lang="en-US" dirty="0" smtClean="0">
                <a:latin typeface="Trajan Pro" panose="02020502050506020301" pitchFamily="18" charset="0"/>
              </a:rPr>
              <a:t>17:24-26</a:t>
            </a:r>
            <a:r>
              <a:rPr lang="en-US" dirty="0">
                <a:latin typeface="Trajan Pro" panose="02020502050506020301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5021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34001" y="5422843"/>
            <a:ext cx="3414475" cy="7432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In 2018</a:t>
            </a:r>
            <a:endParaRPr lang="en-US" sz="44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4" y="3522507"/>
            <a:ext cx="7772423" cy="1265896"/>
          </a:xfrm>
        </p:spPr>
        <p:txBody>
          <a:bodyPr/>
          <a:lstStyle/>
          <a:p>
            <a:r>
              <a:rPr lang="en-US" sz="4800" dirty="0" smtClean="0">
                <a:latin typeface="Trajan Pro" panose="02020502050506020301" pitchFamily="18" charset="0"/>
              </a:rPr>
              <a:t>Aiming</a:t>
            </a:r>
            <a:r>
              <a:rPr lang="en-US" sz="4800" b="1" dirty="0" smtClean="0">
                <a:latin typeface="Trajan Pro" panose="02020502050506020301" pitchFamily="18" charset="0"/>
              </a:rPr>
              <a:t>   </a:t>
            </a:r>
            <a:r>
              <a:rPr lang="en-US" sz="4000" dirty="0" smtClean="0">
                <a:latin typeface="Trajan Pro" panose="02020502050506020301" pitchFamily="18" charset="0"/>
              </a:rPr>
              <a:t>For</a:t>
            </a:r>
            <a:r>
              <a:rPr lang="en-US" sz="4800" b="1" dirty="0" smtClean="0">
                <a:latin typeface="Trajan Pro" panose="02020502050506020301" pitchFamily="18" charset="0"/>
              </a:rPr>
              <a:t> Growth</a:t>
            </a:r>
            <a:endParaRPr lang="en-US" sz="4800" b="1" dirty="0">
              <a:latin typeface="Trajan Pro" panose="02020502050506020301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" y="5431970"/>
            <a:ext cx="2752124" cy="9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685800"/>
            <a:ext cx="8697685" cy="54537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WE’RE TOLD TO AIM HIGHER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Matthew 6:33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“Seek first the kingdom of God…”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685800"/>
            <a:ext cx="8697685" cy="54537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WE’RE TOLD TO AIM HIGHER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Ephesians 5:15-16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“Look carefully then how you walk…”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685800"/>
            <a:ext cx="8697685" cy="54537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WE’RE TOLD TO AIM HIGHER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Colossians 4:5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“Walk in wisdom toward outsiders, making…”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435428"/>
            <a:ext cx="8697685" cy="5562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What Are We Aiming For?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It’s 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harge – 1 Timothy 1:5</a:t>
            </a:r>
          </a:p>
        </p:txBody>
      </p:sp>
    </p:spTree>
    <p:extLst>
      <p:ext uri="{BB962C8B-B14F-4D97-AF65-F5344CB8AC3E}">
        <p14:creationId xmlns:p14="http://schemas.microsoft.com/office/powerpoint/2010/main" val="4235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435428"/>
            <a:ext cx="8697685" cy="5562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What Are We Aiming For?</a:t>
            </a:r>
          </a:p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It’s a charge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It’s going to take aim 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Timothy 1:5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435428"/>
            <a:ext cx="8697685" cy="5562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What Are We Aiming For?</a:t>
            </a:r>
          </a:p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It’s a charge</a:t>
            </a:r>
          </a:p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It’s going to take aim 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We’re aiming for love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Matthew 22:34-40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435428"/>
            <a:ext cx="8697685" cy="5562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What Are We Aiming For?</a:t>
            </a:r>
          </a:p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It’s a charge</a:t>
            </a:r>
          </a:p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It’s going to take aim </a:t>
            </a:r>
          </a:p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We’re aiming for love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This love we’re aiming for flows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from a 3-pronged source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Proverbs 4:23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435428"/>
            <a:ext cx="8697685" cy="5562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What Are We Aiming For?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 Heart That Is Pure 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James 4:1-8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 Conscience That Is Clean 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Peter 3:18-22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          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 Faith That Is Sincere 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              1 Timothy 1:18-19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370</TotalTime>
  <Words>305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Aiming   For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Aiming   For Growth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Kent E Heaton</cp:lastModifiedBy>
  <cp:revision>34</cp:revision>
  <dcterms:created xsi:type="dcterms:W3CDTF">2014-03-26T14:03:34Z</dcterms:created>
  <dcterms:modified xsi:type="dcterms:W3CDTF">2018-01-23T16:15:45Z</dcterms:modified>
</cp:coreProperties>
</file>