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4" r:id="rId4"/>
    <p:sldId id="265" r:id="rId5"/>
    <p:sldId id="266" r:id="rId6"/>
    <p:sldId id="267" r:id="rId7"/>
    <p:sldId id="268" r:id="rId8"/>
    <p:sldId id="269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8283A"/>
    <a:srgbClr val="E8F2EF"/>
    <a:srgbClr val="959E9B"/>
    <a:srgbClr val="E6D294"/>
    <a:srgbClr val="6B3019"/>
    <a:srgbClr val="572115"/>
    <a:srgbClr val="682F1E"/>
    <a:srgbClr val="662B18"/>
    <a:srgbClr val="CAAA79"/>
    <a:srgbClr val="B70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3" autoAdjust="0"/>
    <p:restoredTop sz="94744"/>
  </p:normalViewPr>
  <p:slideViewPr>
    <p:cSldViewPr snapToGrid="0" snapToObjects="1">
      <p:cViewPr varScale="1">
        <p:scale>
          <a:sx n="138" d="100"/>
          <a:sy n="138" d="100"/>
        </p:scale>
        <p:origin x="948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946246" y="4244829"/>
            <a:ext cx="5276675" cy="13422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946246" y="4244829"/>
            <a:ext cx="5276675" cy="13422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06011" y="1568740"/>
            <a:ext cx="7197754" cy="1057013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971413"/>
            <a:ext cx="8211824" cy="20049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971413"/>
            <a:ext cx="8211824" cy="20049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971413"/>
            <a:ext cx="8211824" cy="20049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937857" y="1082180"/>
            <a:ext cx="5184396" cy="78017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7" y="3966253"/>
            <a:ext cx="8217685" cy="794735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7" y="1778466"/>
            <a:ext cx="8211023" cy="196496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6" y="1778466"/>
            <a:ext cx="8219433" cy="2982521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8F2EF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959E9B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959E9B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959E9B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959E9B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959E9B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0540" y="1066565"/>
            <a:ext cx="7197754" cy="1136071"/>
          </a:xfrm>
        </p:spPr>
        <p:txBody>
          <a:bodyPr>
            <a:noAutofit/>
          </a:bodyPr>
          <a:lstStyle/>
          <a:p>
            <a:r>
              <a:rPr lang="en-US" sz="8800" spc="600" dirty="0">
                <a:latin typeface="Century Gothic" panose="020B0502020202020204" pitchFamily="34" charset="0"/>
                <a:cs typeface="JasmineUPC" panose="020B0502040204020203" pitchFamily="18" charset="-34"/>
              </a:rPr>
              <a:t>By MANY</a:t>
            </a:r>
            <a:endParaRPr lang="en-US" sz="8800" spc="600" dirty="0">
              <a:solidFill>
                <a:srgbClr val="08283A"/>
              </a:solidFill>
              <a:latin typeface="Century Gothic" panose="020B0502020202020204" pitchFamily="34" charset="0"/>
              <a:cs typeface="JasmineUPC" panose="020B0502040204020203" pitchFamily="18" charset="-34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A94305F-9E61-43EC-BC38-159A2293CD77}"/>
              </a:ext>
            </a:extLst>
          </p:cNvPr>
          <p:cNvSpPr txBox="1">
            <a:spLocks/>
          </p:cNvSpPr>
          <p:nvPr/>
        </p:nvSpPr>
        <p:spPr>
          <a:xfrm>
            <a:off x="985706" y="2126199"/>
            <a:ext cx="7197754" cy="651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8F2EF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800" spc="600" dirty="0">
                <a:solidFill>
                  <a:srgbClr val="08283A"/>
                </a:solidFill>
                <a:latin typeface="Century Gothic" panose="020B0502020202020204" pitchFamily="34" charset="0"/>
                <a:cs typeface="JasmineUPC" panose="020B0502040204020203" pitchFamily="18" charset="-34"/>
              </a:rPr>
              <a:t>Or by FEW</a:t>
            </a:r>
            <a:endParaRPr lang="en-US" sz="7200" spc="600" dirty="0">
              <a:solidFill>
                <a:srgbClr val="08283A"/>
              </a:solidFill>
              <a:latin typeface="Century Gothic" panose="020B0502020202020204" pitchFamily="34" charset="0"/>
              <a:cs typeface="JasmineUPC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558637"/>
            <a:ext cx="8211824" cy="2417746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>
                <a:solidFill>
                  <a:srgbClr val="082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JasmineUPC" panose="02020603050405020304" pitchFamily="18" charset="-34"/>
              </a:rPr>
              <a:t>Judges 6-7</a:t>
            </a:r>
          </a:p>
          <a:p>
            <a:r>
              <a:rPr lang="en-US" sz="4000" dirty="0">
                <a:solidFill>
                  <a:srgbClr val="082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JasmineUPC" panose="02020603050405020304" pitchFamily="18" charset="-34"/>
              </a:rPr>
              <a:t>He’s Cynical – 6:13, 17</a:t>
            </a:r>
          </a:p>
          <a:p>
            <a:r>
              <a:rPr lang="en-US" sz="4000" dirty="0">
                <a:solidFill>
                  <a:srgbClr val="082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JasmineUPC" panose="02020603050405020304" pitchFamily="18" charset="-34"/>
              </a:rPr>
              <a:t>He’s Skeptical – 6:25-27</a:t>
            </a:r>
          </a:p>
          <a:p>
            <a:r>
              <a:rPr lang="en-US" sz="4000" dirty="0">
                <a:solidFill>
                  <a:srgbClr val="082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JasmineUPC" panose="02020603050405020304" pitchFamily="18" charset="-34"/>
              </a:rPr>
              <a:t>He’s Hesitant – 6:36-40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985" y="386940"/>
            <a:ext cx="8924106" cy="780177"/>
          </a:xfrm>
        </p:spPr>
        <p:txBody>
          <a:bodyPr>
            <a:noAutofit/>
          </a:bodyPr>
          <a:lstStyle/>
          <a:p>
            <a:r>
              <a:rPr lang="en-US" sz="6000" dirty="0">
                <a:latin typeface="Century Gothic" panose="020B0502020202020204" pitchFamily="34" charset="0"/>
                <a:cs typeface="JasmineUPC" panose="02020603050405020304" pitchFamily="18" charset="-34"/>
              </a:rPr>
              <a:t>Gideon’s Victory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558637"/>
            <a:ext cx="8211824" cy="2417746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>
                <a:solidFill>
                  <a:srgbClr val="082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JasmineUPC" panose="02020603050405020304" pitchFamily="18" charset="-34"/>
              </a:rPr>
              <a:t>Deuteronomy 20</a:t>
            </a:r>
          </a:p>
          <a:p>
            <a:r>
              <a:rPr lang="en-US" sz="4000" dirty="0">
                <a:solidFill>
                  <a:srgbClr val="082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JasmineUPC" panose="02020603050405020304" pitchFamily="18" charset="-34"/>
              </a:rPr>
              <a:t>Anyone recently build a home?</a:t>
            </a:r>
          </a:p>
          <a:p>
            <a:r>
              <a:rPr lang="en-US" sz="4000" dirty="0">
                <a:solidFill>
                  <a:srgbClr val="082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JasmineUPC" panose="02020603050405020304" pitchFamily="18" charset="-34"/>
              </a:rPr>
              <a:t>Anyone recently plant a vineyard?</a:t>
            </a:r>
          </a:p>
          <a:p>
            <a:r>
              <a:rPr lang="en-US" sz="4000" dirty="0">
                <a:solidFill>
                  <a:srgbClr val="082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JasmineUPC" panose="02020603050405020304" pitchFamily="18" charset="-34"/>
              </a:rPr>
              <a:t>Anyone recently get engaged?</a:t>
            </a:r>
          </a:p>
          <a:p>
            <a:r>
              <a:rPr lang="en-US" sz="4000" dirty="0">
                <a:solidFill>
                  <a:srgbClr val="082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JasmineUPC" panose="02020603050405020304" pitchFamily="18" charset="-34"/>
              </a:rPr>
              <a:t>Anyone fearful or fainthearted?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947" y="365079"/>
            <a:ext cx="8924106" cy="780177"/>
          </a:xfrm>
        </p:spPr>
        <p:txBody>
          <a:bodyPr>
            <a:noAutofit/>
          </a:bodyPr>
          <a:lstStyle/>
          <a:p>
            <a:r>
              <a:rPr lang="en-US" sz="4400" dirty="0">
                <a:latin typeface="Century Gothic" panose="020B0502020202020204" pitchFamily="34" charset="0"/>
                <a:cs typeface="JasmineUPC" panose="02020603050405020304" pitchFamily="18" charset="-34"/>
              </a:rPr>
              <a:t>LAW CONCERNING WARFARE</a:t>
            </a:r>
          </a:p>
        </p:txBody>
      </p:sp>
    </p:spTree>
    <p:extLst>
      <p:ext uri="{BB962C8B-B14F-4D97-AF65-F5344CB8AC3E}">
        <p14:creationId xmlns:p14="http://schemas.microsoft.com/office/powerpoint/2010/main" val="2278558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558637"/>
            <a:ext cx="8211824" cy="241774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8283A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JasmineUPC" panose="02020603050405020304" pitchFamily="18" charset="-34"/>
              </a:rPr>
              <a:t>No One Is Forced Against His Will</a:t>
            </a:r>
          </a:p>
          <a:p>
            <a:r>
              <a:rPr lang="en-US" sz="3600" dirty="0">
                <a:solidFill>
                  <a:srgbClr val="082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JasmineUPC" panose="02020603050405020304" pitchFamily="18" charset="-34"/>
              </a:rPr>
              <a:t>Psalm 110:2</a:t>
            </a:r>
          </a:p>
          <a:p>
            <a:r>
              <a:rPr lang="en-US" sz="3600" dirty="0">
                <a:solidFill>
                  <a:srgbClr val="082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JasmineUPC" panose="02020603050405020304" pitchFamily="18" charset="-34"/>
              </a:rPr>
              <a:t>Deuteronomy 30:11-20</a:t>
            </a:r>
            <a:endParaRPr lang="en-US" sz="4000" dirty="0">
              <a:solidFill>
                <a:srgbClr val="0828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JasmineUPC" panose="02020603050405020304" pitchFamily="18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947" y="378934"/>
            <a:ext cx="8924106" cy="780177"/>
          </a:xfrm>
        </p:spPr>
        <p:txBody>
          <a:bodyPr>
            <a:noAutofit/>
          </a:bodyPr>
          <a:lstStyle/>
          <a:p>
            <a:r>
              <a:rPr lang="en-US" sz="6000" dirty="0">
                <a:latin typeface="Century Gothic" panose="020B0502020202020204" pitchFamily="34" charset="0"/>
                <a:cs typeface="JasmineUPC" panose="02020603050405020304" pitchFamily="18" charset="-34"/>
              </a:rPr>
              <a:t>BY MANY OR BY FEW</a:t>
            </a:r>
          </a:p>
        </p:txBody>
      </p:sp>
    </p:spTree>
    <p:extLst>
      <p:ext uri="{BB962C8B-B14F-4D97-AF65-F5344CB8AC3E}">
        <p14:creationId xmlns:p14="http://schemas.microsoft.com/office/powerpoint/2010/main" val="610902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558637"/>
            <a:ext cx="8211824" cy="2417746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rgbClr val="08283A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JasmineUPC" panose="02020603050405020304" pitchFamily="18" charset="-34"/>
              </a:rPr>
              <a:t>God Blesses Us, Understands Us, Is Patient With Us</a:t>
            </a:r>
          </a:p>
          <a:p>
            <a:r>
              <a:rPr lang="en-US" sz="3600" dirty="0">
                <a:solidFill>
                  <a:srgbClr val="082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JasmineUPC" panose="02020603050405020304" pitchFamily="18" charset="-34"/>
              </a:rPr>
              <a:t>Malachi 3:10</a:t>
            </a:r>
          </a:p>
          <a:p>
            <a:r>
              <a:rPr lang="en-US" sz="4000" dirty="0">
                <a:solidFill>
                  <a:srgbClr val="082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JasmineUPC" panose="02020603050405020304" pitchFamily="18" charset="-34"/>
              </a:rPr>
              <a:t>Ecclesiastes 5:18-20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CF1EB7-CE5F-48EA-9C34-272ACDFA6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C5877DC-E92D-427C-8728-10B5E9A89D1F}"/>
              </a:ext>
            </a:extLst>
          </p:cNvPr>
          <p:cNvSpPr txBox="1">
            <a:spLocks/>
          </p:cNvSpPr>
          <p:nvPr/>
        </p:nvSpPr>
        <p:spPr>
          <a:xfrm>
            <a:off x="109947" y="378934"/>
            <a:ext cx="8924106" cy="780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E8F2EF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6000">
                <a:latin typeface="Century Gothic" panose="020B0502020202020204" pitchFamily="34" charset="0"/>
                <a:cs typeface="JasmineUPC" panose="02020603050405020304" pitchFamily="18" charset="-34"/>
              </a:rPr>
              <a:t>BY MANY OR BY FEW</a:t>
            </a:r>
            <a:endParaRPr lang="en-US" sz="6000" dirty="0">
              <a:latin typeface="Century Gothic" panose="020B0502020202020204" pitchFamily="34" charset="0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86279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558637"/>
            <a:ext cx="8211824" cy="2417746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rgbClr val="08283A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JasmineUPC" panose="02020603050405020304" pitchFamily="18" charset="-34"/>
              </a:rPr>
              <a:t>God’s Desire Is To Have Fully Committed Servants</a:t>
            </a:r>
          </a:p>
          <a:p>
            <a:r>
              <a:rPr lang="en-US" sz="3600" dirty="0">
                <a:solidFill>
                  <a:srgbClr val="082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JasmineUPC" panose="02020603050405020304" pitchFamily="18" charset="-34"/>
              </a:rPr>
              <a:t>Deuteronomy 20:8</a:t>
            </a:r>
          </a:p>
          <a:p>
            <a:r>
              <a:rPr lang="en-US" sz="4000" dirty="0">
                <a:solidFill>
                  <a:srgbClr val="082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JasmineUPC" panose="02020603050405020304" pitchFamily="18" charset="-34"/>
              </a:rPr>
              <a:t>1 Corinthians 7:35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C2249D-1164-4733-88B3-F558C57EF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BFAD378-2A6A-40C9-AC7F-5AC9AA9D1D36}"/>
              </a:ext>
            </a:extLst>
          </p:cNvPr>
          <p:cNvSpPr txBox="1">
            <a:spLocks/>
          </p:cNvSpPr>
          <p:nvPr/>
        </p:nvSpPr>
        <p:spPr>
          <a:xfrm>
            <a:off x="109947" y="378934"/>
            <a:ext cx="8924106" cy="780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E8F2EF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6000">
                <a:latin typeface="Century Gothic" panose="020B0502020202020204" pitchFamily="34" charset="0"/>
                <a:cs typeface="JasmineUPC" panose="02020603050405020304" pitchFamily="18" charset="-34"/>
              </a:rPr>
              <a:t>BY MANY OR BY FEW</a:t>
            </a:r>
            <a:endParaRPr lang="en-US" sz="6000" dirty="0">
              <a:latin typeface="Century Gothic" panose="020B0502020202020204" pitchFamily="34" charset="0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802619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558637"/>
            <a:ext cx="8211824" cy="2417746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rgbClr val="08283A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JasmineUPC" panose="02020603050405020304" pitchFamily="18" charset="-34"/>
              </a:rPr>
              <a:t>By Many or By Few, God Will Accomplish His Will</a:t>
            </a:r>
          </a:p>
          <a:p>
            <a:r>
              <a:rPr lang="en-US" sz="3600" dirty="0">
                <a:solidFill>
                  <a:srgbClr val="082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JasmineUPC" panose="02020603050405020304" pitchFamily="18" charset="-34"/>
              </a:rPr>
              <a:t>1 Samuel 14:6</a:t>
            </a:r>
          </a:p>
          <a:p>
            <a:r>
              <a:rPr lang="en-US" sz="4000" dirty="0">
                <a:solidFill>
                  <a:srgbClr val="082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JasmineUPC" panose="02020603050405020304" pitchFamily="18" charset="-34"/>
              </a:rPr>
              <a:t>Matthew 22:14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617DC7-E7A9-430B-89A9-A5E283281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C66D968-3ECB-4550-BD2F-1A43C4ED00DB}"/>
              </a:ext>
            </a:extLst>
          </p:cNvPr>
          <p:cNvSpPr txBox="1">
            <a:spLocks/>
          </p:cNvSpPr>
          <p:nvPr/>
        </p:nvSpPr>
        <p:spPr>
          <a:xfrm>
            <a:off x="109947" y="378934"/>
            <a:ext cx="8924106" cy="780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E8F2EF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6000">
                <a:latin typeface="Century Gothic" panose="020B0502020202020204" pitchFamily="34" charset="0"/>
                <a:cs typeface="JasmineUPC" panose="02020603050405020304" pitchFamily="18" charset="-34"/>
              </a:rPr>
              <a:t>BY MANY OR BY FEW</a:t>
            </a:r>
            <a:endParaRPr lang="en-US" sz="6000" dirty="0">
              <a:latin typeface="Century Gothic" panose="020B0502020202020204" pitchFamily="34" charset="0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07594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988339E-4233-473D-841F-B9D84564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540" y="1066565"/>
            <a:ext cx="7197754" cy="1136071"/>
          </a:xfrm>
        </p:spPr>
        <p:txBody>
          <a:bodyPr>
            <a:noAutofit/>
          </a:bodyPr>
          <a:lstStyle/>
          <a:p>
            <a:r>
              <a:rPr lang="en-US" sz="8800" spc="600" dirty="0">
                <a:latin typeface="Century Gothic" panose="020B0502020202020204" pitchFamily="34" charset="0"/>
                <a:cs typeface="JasmineUPC" panose="020B0502040204020203" pitchFamily="18" charset="-34"/>
              </a:rPr>
              <a:t>By MANY</a:t>
            </a:r>
            <a:endParaRPr lang="en-US" sz="8800" spc="600" dirty="0">
              <a:solidFill>
                <a:srgbClr val="08283A"/>
              </a:solidFill>
              <a:latin typeface="Century Gothic" panose="020B0502020202020204" pitchFamily="34" charset="0"/>
              <a:cs typeface="JasmineUPC" panose="020B0502040204020203" pitchFamily="18" charset="-34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8F4CD801-C59B-4DCC-B49E-4F84307271B6}"/>
              </a:ext>
            </a:extLst>
          </p:cNvPr>
          <p:cNvSpPr txBox="1">
            <a:spLocks/>
          </p:cNvSpPr>
          <p:nvPr/>
        </p:nvSpPr>
        <p:spPr>
          <a:xfrm>
            <a:off x="985706" y="2126199"/>
            <a:ext cx="7197754" cy="651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8F2EF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800" spc="600" dirty="0">
                <a:solidFill>
                  <a:srgbClr val="08283A"/>
                </a:solidFill>
                <a:latin typeface="Century Gothic" panose="020B0502020202020204" pitchFamily="34" charset="0"/>
                <a:cs typeface="JasmineUPC" panose="020B0502040204020203" pitchFamily="18" charset="-34"/>
              </a:rPr>
              <a:t>Or by FEW</a:t>
            </a:r>
            <a:endParaRPr lang="en-US" sz="7200" spc="600" dirty="0">
              <a:solidFill>
                <a:srgbClr val="08283A"/>
              </a:solidFill>
              <a:latin typeface="Century Gothic" panose="020B0502020202020204" pitchFamily="34" charset="0"/>
              <a:cs typeface="JasmineUPC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946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119</TotalTime>
  <Words>130</Words>
  <Application>Microsoft Office PowerPoint</Application>
  <PresentationFormat>On-screen Show (16:9)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Georgia</vt:lpstr>
      <vt:lpstr>Default</vt:lpstr>
      <vt:lpstr>By MANY</vt:lpstr>
      <vt:lpstr>Gideon’s Victory</vt:lpstr>
      <vt:lpstr>LAW CONCERNING WARFARE</vt:lpstr>
      <vt:lpstr>BY MANY OR BY FEW</vt:lpstr>
      <vt:lpstr>PowerPoint Presentation</vt:lpstr>
      <vt:lpstr>PowerPoint Presentation</vt:lpstr>
      <vt:lpstr>PowerPoint Presentation</vt:lpstr>
      <vt:lpstr>By MANY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33</cp:revision>
  <dcterms:created xsi:type="dcterms:W3CDTF">2014-03-26T14:03:34Z</dcterms:created>
  <dcterms:modified xsi:type="dcterms:W3CDTF">2020-09-23T14:41:06Z</dcterms:modified>
</cp:coreProperties>
</file>