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3" r:id="rId3"/>
    <p:sldId id="265" r:id="rId4"/>
    <p:sldId id="264" r:id="rId5"/>
    <p:sldId id="266" r:id="rId6"/>
    <p:sldId id="267" r:id="rId7"/>
    <p:sldId id="268" r:id="rId8"/>
    <p:sldId id="269" r:id="rId9"/>
    <p:sldId id="270" r:id="rId10"/>
    <p:sldId id="271" r:id="rId11"/>
    <p:sldId id="272" r:id="rId1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AE9B3F"/>
    <a:srgbClr val="222952"/>
    <a:srgbClr val="CAAA79"/>
    <a:srgbClr val="8197A6"/>
    <a:srgbClr val="B70011"/>
    <a:srgbClr val="BB0012"/>
    <a:srgbClr val="E6D3AC"/>
    <a:srgbClr val="EEE0B3"/>
    <a:srgbClr val="3F3E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87" autoAdjust="0"/>
    <p:restoredTop sz="94660"/>
  </p:normalViewPr>
  <p:slideViewPr>
    <p:cSldViewPr snapToGrid="0" snapToObjects="1">
      <p:cViewPr varScale="1">
        <p:scale>
          <a:sx n="138" d="100"/>
          <a:sy n="138" d="100"/>
        </p:scale>
        <p:origin x="948" y="10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2311144" y="4164491"/>
            <a:ext cx="4540328" cy="287452"/>
          </a:xfrm>
        </p:spPr>
        <p:txBody>
          <a:bodyPr anchor="ct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2311144" y="4164491"/>
            <a:ext cx="4540328" cy="287452"/>
          </a:xfrm>
        </p:spPr>
        <p:txBody>
          <a:bodyPr anchor="ctr">
            <a:normAutofit/>
          </a:bodyPr>
          <a:lstStyle>
            <a:lvl1pPr>
              <a:defRPr sz="1600"/>
            </a:lvl1pPr>
          </a:lstStyle>
          <a:p>
            <a:pPr lvl="0"/>
            <a:r>
              <a:rPr lang="en-US" dirty="0"/>
              <a:t>Add Your Subtitle</a:t>
            </a:r>
          </a:p>
        </p:txBody>
      </p:sp>
      <p:sp>
        <p:nvSpPr>
          <p:cNvPr id="7" name="Title 1"/>
          <p:cNvSpPr>
            <a:spLocks noGrp="1"/>
          </p:cNvSpPr>
          <p:nvPr>
            <p:ph type="title" hasCustomPrompt="1"/>
          </p:nvPr>
        </p:nvSpPr>
        <p:spPr>
          <a:xfrm>
            <a:off x="1755904" y="1400115"/>
            <a:ext cx="5663740" cy="2498151"/>
          </a:xfrm>
        </p:spPr>
        <p:txBody>
          <a:bodyPr/>
          <a:lstStyle/>
          <a:p>
            <a:r>
              <a:rPr lang="en-US" dirty="0"/>
              <a:t>Add Your 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3" y="1764789"/>
            <a:ext cx="8211824" cy="3154446"/>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1764789"/>
            <a:ext cx="8211824" cy="3154446"/>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600574" y="510599"/>
            <a:ext cx="1939092" cy="1036021"/>
          </a:xfrm>
        </p:spPr>
        <p:txBody>
          <a:bodyPr>
            <a:normAutofit/>
          </a:bodyPr>
          <a:lstStyle>
            <a:lvl1pPr>
              <a:defRPr sz="1600"/>
            </a:lvl1pPr>
          </a:lstStyle>
          <a:p>
            <a:r>
              <a:rPr lang="en-US" dirty="0"/>
              <a:t>Add Your Title</a:t>
            </a:r>
          </a:p>
        </p:txBody>
      </p:sp>
      <p:sp>
        <p:nvSpPr>
          <p:cNvPr id="4" name="Text Placeholder 6"/>
          <p:cNvSpPr>
            <a:spLocks noGrp="1"/>
          </p:cNvSpPr>
          <p:nvPr>
            <p:ph type="body" sz="quarter" idx="10" hasCustomPrompt="1"/>
          </p:nvPr>
        </p:nvSpPr>
        <p:spPr>
          <a:xfrm>
            <a:off x="468313" y="1764789"/>
            <a:ext cx="8211824" cy="3154446"/>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68316" y="386228"/>
            <a:ext cx="8219433" cy="4374759"/>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1/6/2021</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7" r:id="rId7"/>
  </p:sldLayoutIdLst>
  <p:txStyles>
    <p:titleStyle>
      <a:lvl1pPr algn="ctr" defTabSz="914400" rtl="0" eaLnBrk="1" latinLnBrk="0" hangingPunct="1">
        <a:spcBef>
          <a:spcPct val="0"/>
        </a:spcBef>
        <a:buNone/>
        <a:defRPr sz="4400" kern="1200">
          <a:solidFill>
            <a:srgbClr val="EBD7C9"/>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EBD7C9"/>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EBD7C9"/>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EBD7C9"/>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EBD7C9"/>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EBD7C9"/>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11144" y="3450764"/>
            <a:ext cx="4540328" cy="1001179"/>
          </a:xfrm>
        </p:spPr>
        <p:txBody>
          <a:bodyPr>
            <a:normAutofit/>
          </a:bodyPr>
          <a:lstStyle/>
          <a:p>
            <a:r>
              <a:rPr lang="en-US" sz="5400" dirty="0">
                <a:solidFill>
                  <a:srgbClr val="8197A6"/>
                </a:solidFill>
                <a:effectLst>
                  <a:glow rad="63500">
                    <a:srgbClr val="222952">
                      <a:alpha val="53000"/>
                    </a:srgbClr>
                  </a:glow>
                  <a:outerShdw blurRad="38100" dist="38100" dir="2700000" algn="tl">
                    <a:srgbClr val="000000">
                      <a:alpha val="43137"/>
                    </a:srgbClr>
                  </a:outerShdw>
                </a:effectLst>
                <a:latin typeface="Colonna MT" panose="04020805060202030203" pitchFamily="82" charset="0"/>
              </a:rPr>
              <a:t>Ephesians 4:29</a:t>
            </a:r>
          </a:p>
        </p:txBody>
      </p:sp>
      <p:sp>
        <p:nvSpPr>
          <p:cNvPr id="2" name="Title 1"/>
          <p:cNvSpPr>
            <a:spLocks noGrp="1"/>
          </p:cNvSpPr>
          <p:nvPr>
            <p:ph type="title"/>
          </p:nvPr>
        </p:nvSpPr>
        <p:spPr>
          <a:xfrm>
            <a:off x="1752600" y="615545"/>
            <a:ext cx="5663740" cy="2009892"/>
          </a:xfrm>
        </p:spPr>
        <p:txBody>
          <a:bodyPr>
            <a:normAutofit/>
          </a:bodyPr>
          <a:lstStyle/>
          <a:p>
            <a:r>
              <a:rPr lang="en-US" sz="8800" spc="600" dirty="0">
                <a:solidFill>
                  <a:schemeClr val="tx1"/>
                </a:solidFill>
                <a:effectLst>
                  <a:glow rad="38100">
                    <a:srgbClr val="222952">
                      <a:alpha val="75000"/>
                    </a:srgbClr>
                  </a:glow>
                  <a:outerShdw blurRad="38100" dist="38100" dir="2700000" algn="tl">
                    <a:srgbClr val="000000">
                      <a:alpha val="43137"/>
                    </a:srgbClr>
                  </a:outerShdw>
                </a:effectLst>
                <a:latin typeface="Colonna MT" panose="020B0604020202020204" pitchFamily="82" charset="0"/>
              </a:rPr>
              <a:t>FITTING</a:t>
            </a:r>
          </a:p>
        </p:txBody>
      </p:sp>
      <p:sp>
        <p:nvSpPr>
          <p:cNvPr id="5" name="Title 1">
            <a:extLst>
              <a:ext uri="{FF2B5EF4-FFF2-40B4-BE49-F238E27FC236}">
                <a16:creationId xmlns:a16="http://schemas.microsoft.com/office/drawing/2014/main" id="{B7250749-02C3-4E13-8AAA-892A71273727}"/>
              </a:ext>
            </a:extLst>
          </p:cNvPr>
          <p:cNvSpPr txBox="1">
            <a:spLocks/>
          </p:cNvSpPr>
          <p:nvPr/>
        </p:nvSpPr>
        <p:spPr>
          <a:xfrm>
            <a:off x="1471655" y="1440872"/>
            <a:ext cx="6219306" cy="20239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EBD7C9"/>
                </a:solidFill>
                <a:latin typeface="+mj-lt"/>
                <a:ea typeface="+mj-ea"/>
                <a:cs typeface="Adelle-Regular"/>
              </a:defRPr>
            </a:lvl1pPr>
          </a:lstStyle>
          <a:p>
            <a:r>
              <a:rPr lang="en-US" sz="8800" spc="600" dirty="0">
                <a:solidFill>
                  <a:schemeClr val="tx1"/>
                </a:solidFill>
                <a:effectLst>
                  <a:glow rad="38100">
                    <a:srgbClr val="222952">
                      <a:alpha val="75000"/>
                    </a:srgbClr>
                  </a:glow>
                  <a:outerShdw blurRad="38100" dist="38100" dir="2700000" algn="tl">
                    <a:srgbClr val="000000">
                      <a:alpha val="43137"/>
                    </a:srgbClr>
                  </a:outerShdw>
                </a:effectLst>
                <a:latin typeface="Colonna MT" panose="020B0604020202020204" pitchFamily="82" charset="0"/>
              </a:rPr>
              <a:t>SPEECH</a:t>
            </a:r>
          </a:p>
        </p:txBody>
      </p:sp>
    </p:spTree>
    <p:extLst>
      <p:ext uri="{BB962C8B-B14F-4D97-AF65-F5344CB8AC3E}">
        <p14:creationId xmlns:p14="http://schemas.microsoft.com/office/powerpoint/2010/main" val="389385671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38546" y="96982"/>
            <a:ext cx="8873836" cy="3311237"/>
          </a:xfrm>
        </p:spPr>
        <p:txBody>
          <a:bodyPr>
            <a:normAutofit/>
          </a:bodyPr>
          <a:lstStyle/>
          <a:p>
            <a:r>
              <a:rPr lang="en-US" sz="3600" dirty="0">
                <a:solidFill>
                  <a:schemeClr val="tx1"/>
                </a:solidFill>
                <a:effectLst>
                  <a:outerShdw blurRad="38100" dist="38100" dir="2700000" algn="tl">
                    <a:srgbClr val="000000">
                      <a:alpha val="43137"/>
                    </a:srgbClr>
                  </a:outerShdw>
                </a:effectLst>
                <a:latin typeface="Candara" panose="020E0502030303020204" pitchFamily="34" charset="0"/>
              </a:rPr>
              <a:t>Distance Yourself When You Can</a:t>
            </a:r>
          </a:p>
          <a:p>
            <a:r>
              <a:rPr lang="en-US" sz="3600" dirty="0">
                <a:solidFill>
                  <a:schemeClr val="tx1"/>
                </a:solidFill>
                <a:effectLst>
                  <a:outerShdw blurRad="38100" dist="38100" dir="2700000" algn="tl">
                    <a:srgbClr val="000000">
                      <a:alpha val="43137"/>
                    </a:srgbClr>
                  </a:outerShdw>
                </a:effectLst>
                <a:latin typeface="Candara" panose="020E0502030303020204" pitchFamily="34" charset="0"/>
              </a:rPr>
              <a:t>Ask Respectfully to Reconsider</a:t>
            </a:r>
          </a:p>
          <a:p>
            <a:r>
              <a:rPr lang="en-US" sz="3600" dirty="0">
                <a:solidFill>
                  <a:schemeClr val="tx1"/>
                </a:solidFill>
                <a:effectLst>
                  <a:outerShdw blurRad="38100" dist="38100" dir="2700000" algn="tl">
                    <a:srgbClr val="000000">
                      <a:alpha val="43137"/>
                    </a:srgbClr>
                  </a:outerShdw>
                </a:effectLst>
                <a:latin typeface="Candara" panose="020E0502030303020204" pitchFamily="34" charset="0"/>
              </a:rPr>
              <a:t>Mentally Categorize It As Unacceptable Rather than Universal</a:t>
            </a:r>
          </a:p>
          <a:p>
            <a:r>
              <a:rPr lang="en-US" sz="3600" dirty="0">
                <a:solidFill>
                  <a:schemeClr val="tx1"/>
                </a:solidFill>
                <a:effectLst>
                  <a:outerShdw blurRad="38100" dist="38100" dir="2700000" algn="tl">
                    <a:srgbClr val="000000">
                      <a:alpha val="43137"/>
                    </a:srgbClr>
                  </a:outerShdw>
                </a:effectLst>
                <a:latin typeface="Candara" panose="020E0502030303020204" pitchFamily="34" charset="0"/>
              </a:rPr>
              <a:t>Renew Minds Daily With God’s Word</a:t>
            </a:r>
          </a:p>
        </p:txBody>
      </p:sp>
      <p:sp>
        <p:nvSpPr>
          <p:cNvPr id="2" name="TextBox 1">
            <a:extLst>
              <a:ext uri="{FF2B5EF4-FFF2-40B4-BE49-F238E27FC236}">
                <a16:creationId xmlns:a16="http://schemas.microsoft.com/office/drawing/2014/main" id="{4376A21C-AA34-415A-9E5D-6DBC0598762D}"/>
              </a:ext>
            </a:extLst>
          </p:cNvPr>
          <p:cNvSpPr txBox="1"/>
          <p:nvPr/>
        </p:nvSpPr>
        <p:spPr>
          <a:xfrm>
            <a:off x="2209800" y="3389174"/>
            <a:ext cx="6802582" cy="1754326"/>
          </a:xfrm>
          <a:prstGeom prst="rect">
            <a:avLst/>
          </a:prstGeom>
          <a:noFill/>
        </p:spPr>
        <p:txBody>
          <a:bodyPr wrap="square" rtlCol="0">
            <a:spAutoFit/>
          </a:bodyPr>
          <a:lstStyle/>
          <a:p>
            <a:pPr algn="ctr"/>
            <a:r>
              <a:rPr lang="en-US" sz="5400" dirty="0">
                <a:effectLst>
                  <a:outerShdw blurRad="38100" dist="38100" dir="2700000" algn="tl">
                    <a:srgbClr val="000000">
                      <a:alpha val="43137"/>
                    </a:srgbClr>
                  </a:outerShdw>
                </a:effectLst>
                <a:latin typeface="Colonna MT" panose="04020805060202030203" pitchFamily="82" charset="0"/>
              </a:rPr>
              <a:t>Coping With the World Around Us</a:t>
            </a:r>
          </a:p>
        </p:txBody>
      </p:sp>
    </p:spTree>
    <p:extLst>
      <p:ext uri="{BB962C8B-B14F-4D97-AF65-F5344CB8AC3E}">
        <p14:creationId xmlns:p14="http://schemas.microsoft.com/office/powerpoint/2010/main" val="105611639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11144" y="3450764"/>
            <a:ext cx="4540328" cy="1001179"/>
          </a:xfrm>
        </p:spPr>
        <p:txBody>
          <a:bodyPr>
            <a:normAutofit/>
          </a:bodyPr>
          <a:lstStyle/>
          <a:p>
            <a:r>
              <a:rPr lang="en-US" sz="5400" dirty="0">
                <a:solidFill>
                  <a:srgbClr val="8197A6"/>
                </a:solidFill>
                <a:effectLst>
                  <a:glow rad="63500">
                    <a:srgbClr val="222952">
                      <a:alpha val="53000"/>
                    </a:srgbClr>
                  </a:glow>
                  <a:outerShdw blurRad="38100" dist="38100" dir="2700000" algn="tl">
                    <a:srgbClr val="000000">
                      <a:alpha val="43137"/>
                    </a:srgbClr>
                  </a:outerShdw>
                </a:effectLst>
                <a:latin typeface="Colonna MT" panose="04020805060202030203" pitchFamily="82" charset="0"/>
              </a:rPr>
              <a:t>Ephesians 4:29</a:t>
            </a:r>
          </a:p>
        </p:txBody>
      </p:sp>
      <p:sp>
        <p:nvSpPr>
          <p:cNvPr id="2" name="Title 1"/>
          <p:cNvSpPr>
            <a:spLocks noGrp="1"/>
          </p:cNvSpPr>
          <p:nvPr>
            <p:ph type="title"/>
          </p:nvPr>
        </p:nvSpPr>
        <p:spPr>
          <a:xfrm>
            <a:off x="1752600" y="615545"/>
            <a:ext cx="5663740" cy="2009892"/>
          </a:xfrm>
        </p:spPr>
        <p:txBody>
          <a:bodyPr>
            <a:normAutofit/>
          </a:bodyPr>
          <a:lstStyle/>
          <a:p>
            <a:r>
              <a:rPr lang="en-US" sz="8800" spc="600" dirty="0">
                <a:solidFill>
                  <a:schemeClr val="tx1"/>
                </a:solidFill>
                <a:effectLst>
                  <a:glow rad="38100">
                    <a:srgbClr val="222952">
                      <a:alpha val="75000"/>
                    </a:srgbClr>
                  </a:glow>
                  <a:outerShdw blurRad="38100" dist="38100" dir="2700000" algn="tl">
                    <a:srgbClr val="000000">
                      <a:alpha val="43137"/>
                    </a:srgbClr>
                  </a:outerShdw>
                </a:effectLst>
                <a:latin typeface="Colonna MT" panose="020B0604020202020204" pitchFamily="82" charset="0"/>
              </a:rPr>
              <a:t>FITTING</a:t>
            </a:r>
          </a:p>
        </p:txBody>
      </p:sp>
      <p:sp>
        <p:nvSpPr>
          <p:cNvPr id="5" name="Title 1">
            <a:extLst>
              <a:ext uri="{FF2B5EF4-FFF2-40B4-BE49-F238E27FC236}">
                <a16:creationId xmlns:a16="http://schemas.microsoft.com/office/drawing/2014/main" id="{B7250749-02C3-4E13-8AAA-892A71273727}"/>
              </a:ext>
            </a:extLst>
          </p:cNvPr>
          <p:cNvSpPr txBox="1">
            <a:spLocks/>
          </p:cNvSpPr>
          <p:nvPr/>
        </p:nvSpPr>
        <p:spPr>
          <a:xfrm>
            <a:off x="1471655" y="1440872"/>
            <a:ext cx="6219306" cy="20239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EBD7C9"/>
                </a:solidFill>
                <a:latin typeface="+mj-lt"/>
                <a:ea typeface="+mj-ea"/>
                <a:cs typeface="Adelle-Regular"/>
              </a:defRPr>
            </a:lvl1pPr>
          </a:lstStyle>
          <a:p>
            <a:r>
              <a:rPr lang="en-US" sz="8800" spc="600" dirty="0">
                <a:solidFill>
                  <a:schemeClr val="tx1"/>
                </a:solidFill>
                <a:effectLst>
                  <a:glow rad="38100">
                    <a:srgbClr val="222952">
                      <a:alpha val="75000"/>
                    </a:srgbClr>
                  </a:glow>
                  <a:outerShdw blurRad="38100" dist="38100" dir="2700000" algn="tl">
                    <a:srgbClr val="000000">
                      <a:alpha val="43137"/>
                    </a:srgbClr>
                  </a:outerShdw>
                </a:effectLst>
                <a:latin typeface="Colonna MT" panose="020B0604020202020204" pitchFamily="82" charset="0"/>
              </a:rPr>
              <a:t>SPEECH</a:t>
            </a:r>
          </a:p>
        </p:txBody>
      </p:sp>
    </p:spTree>
    <p:extLst>
      <p:ext uri="{BB962C8B-B14F-4D97-AF65-F5344CB8AC3E}">
        <p14:creationId xmlns:p14="http://schemas.microsoft.com/office/powerpoint/2010/main" val="218853846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38546" y="96982"/>
            <a:ext cx="8873836" cy="3311237"/>
          </a:xfrm>
        </p:spPr>
        <p:txBody>
          <a:bodyPr>
            <a:normAutofit/>
          </a:bodyPr>
          <a:lstStyle/>
          <a:p>
            <a:r>
              <a:rPr lang="en-US" sz="3600" dirty="0">
                <a:solidFill>
                  <a:srgbClr val="FFC000"/>
                </a:solidFill>
                <a:effectLst>
                  <a:outerShdw blurRad="38100" dist="38100" dir="2700000" algn="tl">
                    <a:srgbClr val="000000">
                      <a:alpha val="43137"/>
                    </a:srgbClr>
                  </a:outerShdw>
                </a:effectLst>
                <a:latin typeface="Candara" panose="020E0502030303020204" pitchFamily="34" charset="0"/>
              </a:rPr>
              <a:t>Proverbs 25:11</a:t>
            </a:r>
          </a:p>
          <a:p>
            <a:pPr marL="914400" algn="l"/>
            <a:r>
              <a:rPr lang="en-US" sz="3600" dirty="0">
                <a:solidFill>
                  <a:schemeClr val="tx1"/>
                </a:solidFill>
                <a:effectLst>
                  <a:outerShdw blurRad="38100" dist="38100" dir="2700000" algn="tl">
                    <a:srgbClr val="000000">
                      <a:alpha val="43137"/>
                    </a:srgbClr>
                  </a:outerShdw>
                </a:effectLst>
                <a:latin typeface="Candara" panose="020E0502030303020204" pitchFamily="34" charset="0"/>
              </a:rPr>
              <a:t>Language:</a:t>
            </a:r>
          </a:p>
          <a:p>
            <a:pPr marL="914400" algn="l"/>
            <a:r>
              <a:rPr lang="en-US" sz="3600" dirty="0">
                <a:solidFill>
                  <a:schemeClr val="tx1"/>
                </a:solidFill>
                <a:effectLst>
                  <a:outerShdw blurRad="38100" dist="38100" dir="2700000" algn="tl">
                    <a:srgbClr val="000000">
                      <a:alpha val="43137"/>
                    </a:srgbClr>
                  </a:outerShdw>
                </a:effectLst>
                <a:latin typeface="Candara" panose="020E0502030303020204" pitchFamily="34" charset="0"/>
              </a:rPr>
              <a:t>Inappropriate</a:t>
            </a:r>
          </a:p>
          <a:p>
            <a:pPr marL="914400" algn="l"/>
            <a:r>
              <a:rPr lang="en-US" sz="3600" dirty="0">
                <a:solidFill>
                  <a:schemeClr val="tx1"/>
                </a:solidFill>
                <a:effectLst>
                  <a:outerShdw blurRad="38100" dist="38100" dir="2700000" algn="tl">
                    <a:srgbClr val="000000">
                      <a:alpha val="43137"/>
                    </a:srgbClr>
                  </a:outerShdw>
                </a:effectLst>
                <a:latin typeface="Candara" panose="020E0502030303020204" pitchFamily="34" charset="0"/>
              </a:rPr>
              <a:t>Right &amp; Appropriate</a:t>
            </a:r>
          </a:p>
          <a:p>
            <a:pPr marL="914400" algn="l"/>
            <a:r>
              <a:rPr lang="en-US" sz="3600" dirty="0">
                <a:solidFill>
                  <a:schemeClr val="tx1"/>
                </a:solidFill>
                <a:effectLst>
                  <a:outerShdw blurRad="38100" dist="38100" dir="2700000" algn="tl">
                    <a:srgbClr val="000000">
                      <a:alpha val="43137"/>
                    </a:srgbClr>
                  </a:outerShdw>
                </a:effectLst>
                <a:latin typeface="Candara" panose="020E0502030303020204" pitchFamily="34" charset="0"/>
              </a:rPr>
              <a:t>Everything In Between</a:t>
            </a:r>
          </a:p>
        </p:txBody>
      </p:sp>
      <p:sp>
        <p:nvSpPr>
          <p:cNvPr id="2" name="TextBox 1">
            <a:extLst>
              <a:ext uri="{FF2B5EF4-FFF2-40B4-BE49-F238E27FC236}">
                <a16:creationId xmlns:a16="http://schemas.microsoft.com/office/drawing/2014/main" id="{4376A21C-AA34-415A-9E5D-6DBC0598762D}"/>
              </a:ext>
            </a:extLst>
          </p:cNvPr>
          <p:cNvSpPr txBox="1"/>
          <p:nvPr/>
        </p:nvSpPr>
        <p:spPr>
          <a:xfrm>
            <a:off x="2209800" y="3375320"/>
            <a:ext cx="6802582" cy="1754326"/>
          </a:xfrm>
          <a:prstGeom prst="rect">
            <a:avLst/>
          </a:prstGeom>
          <a:noFill/>
        </p:spPr>
        <p:txBody>
          <a:bodyPr wrap="square" rtlCol="0">
            <a:spAutoFit/>
          </a:bodyPr>
          <a:lstStyle/>
          <a:p>
            <a:pPr algn="ctr"/>
            <a:r>
              <a:rPr lang="en-US" sz="5400" dirty="0">
                <a:effectLst>
                  <a:outerShdw blurRad="38100" dist="38100" dir="2700000" algn="tl">
                    <a:srgbClr val="000000">
                      <a:alpha val="43137"/>
                    </a:srgbClr>
                  </a:outerShdw>
                </a:effectLst>
                <a:latin typeface="Colonna MT" panose="04020805060202030203" pitchFamily="82" charset="0"/>
              </a:rPr>
              <a:t>WORDS FITTLY SPOKEN</a:t>
            </a:r>
          </a:p>
        </p:txBody>
      </p:sp>
    </p:spTree>
    <p:extLst>
      <p:ext uri="{BB962C8B-B14F-4D97-AF65-F5344CB8AC3E}">
        <p14:creationId xmlns:p14="http://schemas.microsoft.com/office/powerpoint/2010/main" val="54425819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38546" y="96982"/>
            <a:ext cx="8873836" cy="3311237"/>
          </a:xfrm>
        </p:spPr>
        <p:txBody>
          <a:bodyPr>
            <a:normAutofit fontScale="92500" lnSpcReduction="10000"/>
          </a:bodyPr>
          <a:lstStyle/>
          <a:p>
            <a:r>
              <a:rPr lang="en-US" sz="3600" u="sng" dirty="0">
                <a:solidFill>
                  <a:schemeClr val="tx1"/>
                </a:solidFill>
                <a:effectLst>
                  <a:outerShdw blurRad="38100" dist="38100" dir="2700000" algn="tl">
                    <a:srgbClr val="000000">
                      <a:alpha val="43137"/>
                    </a:srgbClr>
                  </a:outerShdw>
                </a:effectLst>
                <a:latin typeface="Candara" panose="020E0502030303020204" pitchFamily="34" charset="0"/>
              </a:rPr>
              <a:t>Scripture Talks About Our Speech</a:t>
            </a:r>
          </a:p>
          <a:p>
            <a:r>
              <a:rPr lang="en-US" sz="3600" dirty="0">
                <a:solidFill>
                  <a:srgbClr val="FFC000"/>
                </a:solidFill>
                <a:effectLst>
                  <a:outerShdw blurRad="38100" dist="38100" dir="2700000" algn="tl">
                    <a:srgbClr val="000000">
                      <a:alpha val="43137"/>
                    </a:srgbClr>
                  </a:outerShdw>
                </a:effectLst>
                <a:latin typeface="Candara" panose="020E0502030303020204" pitchFamily="34" charset="0"/>
              </a:rPr>
              <a:t>Proverbs 4:24</a:t>
            </a:r>
          </a:p>
          <a:p>
            <a:r>
              <a:rPr lang="en-US" sz="3600" dirty="0">
                <a:solidFill>
                  <a:srgbClr val="FFC000"/>
                </a:solidFill>
                <a:effectLst>
                  <a:outerShdw blurRad="38100" dist="38100" dir="2700000" algn="tl">
                    <a:srgbClr val="000000">
                      <a:alpha val="43137"/>
                    </a:srgbClr>
                  </a:outerShdw>
                </a:effectLst>
                <a:latin typeface="Candara" panose="020E0502030303020204" pitchFamily="34" charset="0"/>
              </a:rPr>
              <a:t>Proverbs 6:12</a:t>
            </a:r>
          </a:p>
          <a:p>
            <a:r>
              <a:rPr lang="en-US" sz="3600" dirty="0">
                <a:solidFill>
                  <a:srgbClr val="FFC000"/>
                </a:solidFill>
                <a:effectLst>
                  <a:outerShdw blurRad="38100" dist="38100" dir="2700000" algn="tl">
                    <a:srgbClr val="000000">
                      <a:alpha val="43137"/>
                    </a:srgbClr>
                  </a:outerShdw>
                </a:effectLst>
                <a:latin typeface="Candara" panose="020E0502030303020204" pitchFamily="34" charset="0"/>
              </a:rPr>
              <a:t>Proverbs 19:1</a:t>
            </a:r>
          </a:p>
          <a:p>
            <a:r>
              <a:rPr lang="en-US" sz="3600" dirty="0">
                <a:solidFill>
                  <a:srgbClr val="FFC000"/>
                </a:solidFill>
                <a:effectLst>
                  <a:outerShdw blurRad="38100" dist="38100" dir="2700000" algn="tl">
                    <a:srgbClr val="000000">
                      <a:alpha val="43137"/>
                    </a:srgbClr>
                  </a:outerShdw>
                </a:effectLst>
                <a:latin typeface="Candara" panose="020E0502030303020204" pitchFamily="34" charset="0"/>
              </a:rPr>
              <a:t>Ephesians 5:4</a:t>
            </a:r>
          </a:p>
          <a:p>
            <a:r>
              <a:rPr lang="en-US" sz="3600" dirty="0">
                <a:solidFill>
                  <a:srgbClr val="FFC000"/>
                </a:solidFill>
                <a:effectLst>
                  <a:outerShdw blurRad="38100" dist="38100" dir="2700000" algn="tl">
                    <a:srgbClr val="000000">
                      <a:alpha val="43137"/>
                    </a:srgbClr>
                  </a:outerShdw>
                </a:effectLst>
                <a:latin typeface="Candara" panose="020E0502030303020204" pitchFamily="34" charset="0"/>
              </a:rPr>
              <a:t>Colossians 3:8</a:t>
            </a:r>
            <a:endParaRPr lang="en-US" sz="3600" dirty="0">
              <a:solidFill>
                <a:schemeClr val="tx1"/>
              </a:solidFill>
              <a:effectLst>
                <a:outerShdw blurRad="38100" dist="38100" dir="2700000" algn="tl">
                  <a:srgbClr val="000000">
                    <a:alpha val="43137"/>
                  </a:srgbClr>
                </a:outerShdw>
              </a:effectLst>
              <a:latin typeface="Candara" panose="020E0502030303020204" pitchFamily="34" charset="0"/>
            </a:endParaRPr>
          </a:p>
        </p:txBody>
      </p:sp>
      <p:sp>
        <p:nvSpPr>
          <p:cNvPr id="2" name="TextBox 1">
            <a:extLst>
              <a:ext uri="{FF2B5EF4-FFF2-40B4-BE49-F238E27FC236}">
                <a16:creationId xmlns:a16="http://schemas.microsoft.com/office/drawing/2014/main" id="{4376A21C-AA34-415A-9E5D-6DBC0598762D}"/>
              </a:ext>
            </a:extLst>
          </p:cNvPr>
          <p:cNvSpPr txBox="1"/>
          <p:nvPr/>
        </p:nvSpPr>
        <p:spPr>
          <a:xfrm>
            <a:off x="2209800" y="3375320"/>
            <a:ext cx="6802582" cy="1754326"/>
          </a:xfrm>
          <a:prstGeom prst="rect">
            <a:avLst/>
          </a:prstGeom>
          <a:noFill/>
        </p:spPr>
        <p:txBody>
          <a:bodyPr wrap="square" rtlCol="0">
            <a:spAutoFit/>
          </a:bodyPr>
          <a:lstStyle/>
          <a:p>
            <a:pPr algn="ctr"/>
            <a:r>
              <a:rPr lang="en-US" sz="5400" dirty="0">
                <a:effectLst>
                  <a:outerShdw blurRad="38100" dist="38100" dir="2700000" algn="tl">
                    <a:srgbClr val="000000">
                      <a:alpha val="43137"/>
                    </a:srgbClr>
                  </a:outerShdw>
                </a:effectLst>
                <a:latin typeface="Colonna MT" panose="04020805060202030203" pitchFamily="82" charset="0"/>
              </a:rPr>
              <a:t>WORDS FITTLY SPOKEN</a:t>
            </a:r>
          </a:p>
        </p:txBody>
      </p:sp>
    </p:spTree>
    <p:extLst>
      <p:ext uri="{BB962C8B-B14F-4D97-AF65-F5344CB8AC3E}">
        <p14:creationId xmlns:p14="http://schemas.microsoft.com/office/powerpoint/2010/main" val="50197569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1000"/>
                                        <p:tgtEl>
                                          <p:spTgt spid="3">
                                            <p:txEl>
                                              <p:pRg st="1" end="1"/>
                                            </p:txEl>
                                          </p:spTgt>
                                        </p:tgtEl>
                                      </p:cBhvr>
                                    </p:animEffect>
                                  </p:childTnLst>
                                </p:cTn>
                              </p:par>
                            </p:childTnLst>
                          </p:cTn>
                        </p:par>
                        <p:par>
                          <p:cTn id="8" fill="hold">
                            <p:stCondLst>
                              <p:cond delay="1000"/>
                            </p:stCondLst>
                            <p:childTnLst>
                              <p:par>
                                <p:cTn id="9" presetID="14" presetClass="entr" presetSubtype="10" fill="hold" nodeType="after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1" dur="1000"/>
                                        <p:tgtEl>
                                          <p:spTgt spid="3">
                                            <p:txEl>
                                              <p:pRg st="2" end="2"/>
                                            </p:txEl>
                                          </p:spTgt>
                                        </p:tgtEl>
                                      </p:cBhvr>
                                    </p:animEffect>
                                  </p:childTnLst>
                                </p:cTn>
                              </p:par>
                            </p:childTnLst>
                          </p:cTn>
                        </p:par>
                        <p:par>
                          <p:cTn id="12" fill="hold">
                            <p:stCondLst>
                              <p:cond delay="3000"/>
                            </p:stCondLst>
                            <p:childTnLst>
                              <p:par>
                                <p:cTn id="13" presetID="14" presetClass="entr" presetSubtype="10" fill="hold" nodeType="afterEffect">
                                  <p:stCondLst>
                                    <p:cond delay="10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5" dur="1000"/>
                                        <p:tgtEl>
                                          <p:spTgt spid="3">
                                            <p:txEl>
                                              <p:pRg st="3" end="3"/>
                                            </p:txEl>
                                          </p:spTgt>
                                        </p:tgtEl>
                                      </p:cBhvr>
                                    </p:animEffect>
                                  </p:childTnLst>
                                </p:cTn>
                              </p:par>
                            </p:childTnLst>
                          </p:cTn>
                        </p:par>
                        <p:par>
                          <p:cTn id="16" fill="hold">
                            <p:stCondLst>
                              <p:cond delay="5000"/>
                            </p:stCondLst>
                            <p:childTnLst>
                              <p:par>
                                <p:cTn id="17" presetID="14" presetClass="entr" presetSubtype="10" fill="hold" nodeType="afterEffect">
                                  <p:stCondLst>
                                    <p:cond delay="10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9" dur="1000"/>
                                        <p:tgtEl>
                                          <p:spTgt spid="3">
                                            <p:txEl>
                                              <p:pRg st="4" end="4"/>
                                            </p:txEl>
                                          </p:spTgt>
                                        </p:tgtEl>
                                      </p:cBhvr>
                                    </p:animEffect>
                                  </p:childTnLst>
                                </p:cTn>
                              </p:par>
                            </p:childTnLst>
                          </p:cTn>
                        </p:par>
                        <p:par>
                          <p:cTn id="20" fill="hold">
                            <p:stCondLst>
                              <p:cond delay="7000"/>
                            </p:stCondLst>
                            <p:childTnLst>
                              <p:par>
                                <p:cTn id="21" presetID="14" presetClass="entr" presetSubtype="10" fill="hold" nodeType="afterEffect">
                                  <p:stCondLst>
                                    <p:cond delay="100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3"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38546" y="96982"/>
            <a:ext cx="8873836" cy="3311237"/>
          </a:xfrm>
        </p:spPr>
        <p:txBody>
          <a:bodyPr>
            <a:normAutofit/>
          </a:bodyPr>
          <a:lstStyle/>
          <a:p>
            <a:r>
              <a:rPr lang="en-US" sz="3600" dirty="0">
                <a:solidFill>
                  <a:srgbClr val="FFC000"/>
                </a:solidFill>
                <a:effectLst>
                  <a:outerShdw blurRad="38100" dist="38100" dir="2700000" algn="tl">
                    <a:srgbClr val="000000">
                      <a:alpha val="43137"/>
                    </a:srgbClr>
                  </a:outerShdw>
                </a:effectLst>
                <a:latin typeface="Candara" panose="020E0502030303020204" pitchFamily="34" charset="0"/>
              </a:rPr>
              <a:t>Ephesians 4:17-29</a:t>
            </a:r>
          </a:p>
        </p:txBody>
      </p:sp>
      <p:sp>
        <p:nvSpPr>
          <p:cNvPr id="2" name="TextBox 1">
            <a:extLst>
              <a:ext uri="{FF2B5EF4-FFF2-40B4-BE49-F238E27FC236}">
                <a16:creationId xmlns:a16="http://schemas.microsoft.com/office/drawing/2014/main" id="{4376A21C-AA34-415A-9E5D-6DBC0598762D}"/>
              </a:ext>
            </a:extLst>
          </p:cNvPr>
          <p:cNvSpPr txBox="1"/>
          <p:nvPr/>
        </p:nvSpPr>
        <p:spPr>
          <a:xfrm>
            <a:off x="2209800" y="3375320"/>
            <a:ext cx="6802582" cy="1754326"/>
          </a:xfrm>
          <a:prstGeom prst="rect">
            <a:avLst/>
          </a:prstGeom>
          <a:noFill/>
        </p:spPr>
        <p:txBody>
          <a:bodyPr wrap="square" rtlCol="0">
            <a:spAutoFit/>
          </a:bodyPr>
          <a:lstStyle/>
          <a:p>
            <a:pPr algn="ctr"/>
            <a:r>
              <a:rPr lang="en-US" sz="5400" dirty="0">
                <a:effectLst>
                  <a:outerShdw blurRad="38100" dist="38100" dir="2700000" algn="tl">
                    <a:srgbClr val="000000">
                      <a:alpha val="43137"/>
                    </a:srgbClr>
                  </a:outerShdw>
                </a:effectLst>
                <a:latin typeface="Colonna MT" panose="04020805060202030203" pitchFamily="82" charset="0"/>
              </a:rPr>
              <a:t>Our Speech Reflects Character</a:t>
            </a:r>
          </a:p>
        </p:txBody>
      </p:sp>
    </p:spTree>
    <p:extLst>
      <p:ext uri="{BB962C8B-B14F-4D97-AF65-F5344CB8AC3E}">
        <p14:creationId xmlns:p14="http://schemas.microsoft.com/office/powerpoint/2010/main" val="222194764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38546" y="96982"/>
            <a:ext cx="8873836" cy="3311237"/>
          </a:xfrm>
        </p:spPr>
        <p:txBody>
          <a:bodyPr>
            <a:normAutofit/>
          </a:bodyPr>
          <a:lstStyle/>
          <a:p>
            <a:r>
              <a:rPr lang="en-US" sz="3600" dirty="0">
                <a:solidFill>
                  <a:schemeClr val="tx1"/>
                </a:solidFill>
                <a:effectLst>
                  <a:outerShdw blurRad="38100" dist="38100" dir="2700000" algn="tl">
                    <a:srgbClr val="000000">
                      <a:alpha val="43137"/>
                    </a:srgbClr>
                  </a:outerShdw>
                </a:effectLst>
                <a:latin typeface="Candara" panose="020E0502030303020204" pitchFamily="34" charset="0"/>
              </a:rPr>
              <a:t>“But as you excel in everything—in faith, in speech, in knowledge, in all earnestness, and in our love for you—see that you excel in this act of grace also.” </a:t>
            </a:r>
            <a:r>
              <a:rPr lang="en-US" sz="3600" dirty="0">
                <a:solidFill>
                  <a:srgbClr val="FFC000"/>
                </a:solidFill>
                <a:effectLst>
                  <a:outerShdw blurRad="38100" dist="38100" dir="2700000" algn="tl">
                    <a:srgbClr val="000000">
                      <a:alpha val="43137"/>
                    </a:srgbClr>
                  </a:outerShdw>
                </a:effectLst>
                <a:latin typeface="Candara" panose="020E0502030303020204" pitchFamily="34" charset="0"/>
              </a:rPr>
              <a:t>(2 Corinthians 8:7)</a:t>
            </a:r>
          </a:p>
        </p:txBody>
      </p:sp>
      <p:sp>
        <p:nvSpPr>
          <p:cNvPr id="2" name="TextBox 1">
            <a:extLst>
              <a:ext uri="{FF2B5EF4-FFF2-40B4-BE49-F238E27FC236}">
                <a16:creationId xmlns:a16="http://schemas.microsoft.com/office/drawing/2014/main" id="{4376A21C-AA34-415A-9E5D-6DBC0598762D}"/>
              </a:ext>
            </a:extLst>
          </p:cNvPr>
          <p:cNvSpPr txBox="1"/>
          <p:nvPr/>
        </p:nvSpPr>
        <p:spPr>
          <a:xfrm>
            <a:off x="2209800" y="3375320"/>
            <a:ext cx="6802582" cy="1754326"/>
          </a:xfrm>
          <a:prstGeom prst="rect">
            <a:avLst/>
          </a:prstGeom>
          <a:noFill/>
        </p:spPr>
        <p:txBody>
          <a:bodyPr wrap="square" rtlCol="0">
            <a:spAutoFit/>
          </a:bodyPr>
          <a:lstStyle/>
          <a:p>
            <a:pPr algn="ctr"/>
            <a:r>
              <a:rPr lang="en-US" sz="5400" dirty="0">
                <a:effectLst>
                  <a:outerShdw blurRad="38100" dist="38100" dir="2700000" algn="tl">
                    <a:srgbClr val="000000">
                      <a:alpha val="43137"/>
                    </a:srgbClr>
                  </a:outerShdw>
                </a:effectLst>
                <a:latin typeface="Colonna MT" panose="04020805060202030203" pitchFamily="82" charset="0"/>
              </a:rPr>
              <a:t>Our Speech Reflects Character</a:t>
            </a:r>
          </a:p>
        </p:txBody>
      </p:sp>
    </p:spTree>
    <p:extLst>
      <p:ext uri="{BB962C8B-B14F-4D97-AF65-F5344CB8AC3E}">
        <p14:creationId xmlns:p14="http://schemas.microsoft.com/office/powerpoint/2010/main" val="159756171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38546" y="96982"/>
            <a:ext cx="8873836" cy="3311237"/>
          </a:xfrm>
        </p:spPr>
        <p:txBody>
          <a:bodyPr>
            <a:normAutofit/>
          </a:bodyPr>
          <a:lstStyle/>
          <a:p>
            <a:r>
              <a:rPr lang="en-US" sz="3600" dirty="0">
                <a:solidFill>
                  <a:schemeClr val="tx1"/>
                </a:solidFill>
                <a:effectLst>
                  <a:outerShdw blurRad="38100" dist="38100" dir="2700000" algn="tl">
                    <a:srgbClr val="000000">
                      <a:alpha val="43137"/>
                    </a:srgbClr>
                  </a:outerShdw>
                </a:effectLst>
                <a:latin typeface="Candara" panose="020E0502030303020204" pitchFamily="34" charset="0"/>
              </a:rPr>
              <a:t>“Let your speech always be gracious, seasoned with salt, so that you may know how you ought to answer each person.”  </a:t>
            </a:r>
            <a:r>
              <a:rPr lang="en-US" sz="3600" dirty="0">
                <a:solidFill>
                  <a:srgbClr val="FFC000"/>
                </a:solidFill>
                <a:effectLst>
                  <a:outerShdw blurRad="38100" dist="38100" dir="2700000" algn="tl">
                    <a:srgbClr val="000000">
                      <a:alpha val="43137"/>
                    </a:srgbClr>
                  </a:outerShdw>
                </a:effectLst>
                <a:latin typeface="Candara" panose="020E0502030303020204" pitchFamily="34" charset="0"/>
              </a:rPr>
              <a:t>(Colossians 4:6)</a:t>
            </a:r>
          </a:p>
        </p:txBody>
      </p:sp>
      <p:sp>
        <p:nvSpPr>
          <p:cNvPr id="2" name="TextBox 1">
            <a:extLst>
              <a:ext uri="{FF2B5EF4-FFF2-40B4-BE49-F238E27FC236}">
                <a16:creationId xmlns:a16="http://schemas.microsoft.com/office/drawing/2014/main" id="{4376A21C-AA34-415A-9E5D-6DBC0598762D}"/>
              </a:ext>
            </a:extLst>
          </p:cNvPr>
          <p:cNvSpPr txBox="1"/>
          <p:nvPr/>
        </p:nvSpPr>
        <p:spPr>
          <a:xfrm>
            <a:off x="2209800" y="3375320"/>
            <a:ext cx="6802582" cy="1754326"/>
          </a:xfrm>
          <a:prstGeom prst="rect">
            <a:avLst/>
          </a:prstGeom>
          <a:noFill/>
        </p:spPr>
        <p:txBody>
          <a:bodyPr wrap="square" rtlCol="0">
            <a:spAutoFit/>
          </a:bodyPr>
          <a:lstStyle/>
          <a:p>
            <a:pPr algn="ctr"/>
            <a:r>
              <a:rPr lang="en-US" sz="5400" dirty="0">
                <a:effectLst>
                  <a:outerShdw blurRad="38100" dist="38100" dir="2700000" algn="tl">
                    <a:srgbClr val="000000">
                      <a:alpha val="43137"/>
                    </a:srgbClr>
                  </a:outerShdw>
                </a:effectLst>
                <a:latin typeface="Colonna MT" panose="04020805060202030203" pitchFamily="82" charset="0"/>
              </a:rPr>
              <a:t>Our Speech Reflects Character</a:t>
            </a:r>
          </a:p>
        </p:txBody>
      </p:sp>
    </p:spTree>
    <p:extLst>
      <p:ext uri="{BB962C8B-B14F-4D97-AF65-F5344CB8AC3E}">
        <p14:creationId xmlns:p14="http://schemas.microsoft.com/office/powerpoint/2010/main" val="128158061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38546" y="96982"/>
            <a:ext cx="8873836" cy="3311237"/>
          </a:xfrm>
        </p:spPr>
        <p:txBody>
          <a:bodyPr>
            <a:normAutofit/>
          </a:bodyPr>
          <a:lstStyle/>
          <a:p>
            <a:r>
              <a:rPr lang="en-US" sz="3600" dirty="0">
                <a:solidFill>
                  <a:schemeClr val="tx1"/>
                </a:solidFill>
                <a:effectLst>
                  <a:outerShdw blurRad="38100" dist="38100" dir="2700000" algn="tl">
                    <a:srgbClr val="000000">
                      <a:alpha val="43137"/>
                    </a:srgbClr>
                  </a:outerShdw>
                </a:effectLst>
                <a:latin typeface="Candara" panose="020E0502030303020204" pitchFamily="34" charset="0"/>
              </a:rPr>
              <a:t>“Let no one despise you for your youth, but set the believers an example in speech, in conduct, in love, in faith, in purity.” </a:t>
            </a:r>
          </a:p>
          <a:p>
            <a:r>
              <a:rPr lang="en-US" sz="3600" dirty="0">
                <a:solidFill>
                  <a:srgbClr val="FFC000"/>
                </a:solidFill>
                <a:effectLst>
                  <a:outerShdw blurRad="38100" dist="38100" dir="2700000" algn="tl">
                    <a:srgbClr val="000000">
                      <a:alpha val="43137"/>
                    </a:srgbClr>
                  </a:outerShdw>
                </a:effectLst>
                <a:latin typeface="Candara" panose="020E0502030303020204" pitchFamily="34" charset="0"/>
              </a:rPr>
              <a:t>(1 Timothy 4:12)</a:t>
            </a:r>
          </a:p>
        </p:txBody>
      </p:sp>
      <p:sp>
        <p:nvSpPr>
          <p:cNvPr id="2" name="TextBox 1">
            <a:extLst>
              <a:ext uri="{FF2B5EF4-FFF2-40B4-BE49-F238E27FC236}">
                <a16:creationId xmlns:a16="http://schemas.microsoft.com/office/drawing/2014/main" id="{4376A21C-AA34-415A-9E5D-6DBC0598762D}"/>
              </a:ext>
            </a:extLst>
          </p:cNvPr>
          <p:cNvSpPr txBox="1"/>
          <p:nvPr/>
        </p:nvSpPr>
        <p:spPr>
          <a:xfrm>
            <a:off x="2209800" y="3375320"/>
            <a:ext cx="6802582" cy="1754326"/>
          </a:xfrm>
          <a:prstGeom prst="rect">
            <a:avLst/>
          </a:prstGeom>
          <a:noFill/>
        </p:spPr>
        <p:txBody>
          <a:bodyPr wrap="square" rtlCol="0">
            <a:spAutoFit/>
          </a:bodyPr>
          <a:lstStyle/>
          <a:p>
            <a:pPr algn="ctr"/>
            <a:r>
              <a:rPr lang="en-US" sz="5400" dirty="0">
                <a:effectLst>
                  <a:outerShdw blurRad="38100" dist="38100" dir="2700000" algn="tl">
                    <a:srgbClr val="000000">
                      <a:alpha val="43137"/>
                    </a:srgbClr>
                  </a:outerShdw>
                </a:effectLst>
                <a:latin typeface="Colonna MT" panose="04020805060202030203" pitchFamily="82" charset="0"/>
              </a:rPr>
              <a:t>Our Speech Reflects Character</a:t>
            </a:r>
          </a:p>
        </p:txBody>
      </p:sp>
    </p:spTree>
    <p:extLst>
      <p:ext uri="{BB962C8B-B14F-4D97-AF65-F5344CB8AC3E}">
        <p14:creationId xmlns:p14="http://schemas.microsoft.com/office/powerpoint/2010/main" val="351599460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38546" y="96982"/>
            <a:ext cx="8873836" cy="3311237"/>
          </a:xfrm>
        </p:spPr>
        <p:txBody>
          <a:bodyPr>
            <a:normAutofit lnSpcReduction="10000"/>
          </a:bodyPr>
          <a:lstStyle/>
          <a:p>
            <a:r>
              <a:rPr lang="en-US" sz="3600" dirty="0">
                <a:solidFill>
                  <a:schemeClr val="tx1"/>
                </a:solidFill>
                <a:effectLst>
                  <a:outerShdw blurRad="38100" dist="38100" dir="2700000" algn="tl">
                    <a:srgbClr val="000000">
                      <a:alpha val="43137"/>
                    </a:srgbClr>
                  </a:outerShdw>
                </a:effectLst>
                <a:latin typeface="Candara" panose="020E0502030303020204" pitchFamily="34" charset="0"/>
              </a:rPr>
              <a:t>“Show yourself in all respects to be a model of good works, and in your teaching show integrity, dignity, and sound speech that cannot be condemned, so that an opponent may be put to shame, having nothing evil to say about us.”</a:t>
            </a:r>
            <a:r>
              <a:rPr lang="en-US" sz="3600" dirty="0">
                <a:solidFill>
                  <a:srgbClr val="FFC000"/>
                </a:solidFill>
                <a:effectLst>
                  <a:outerShdw blurRad="38100" dist="38100" dir="2700000" algn="tl">
                    <a:srgbClr val="000000">
                      <a:alpha val="43137"/>
                    </a:srgbClr>
                  </a:outerShdw>
                </a:effectLst>
                <a:latin typeface="Candara" panose="020E0502030303020204" pitchFamily="34" charset="0"/>
              </a:rPr>
              <a:t> (Titus 2:7-8)</a:t>
            </a:r>
            <a:endParaRPr lang="en-US" sz="3600" dirty="0">
              <a:solidFill>
                <a:schemeClr val="tx1"/>
              </a:solidFill>
              <a:effectLst>
                <a:outerShdw blurRad="38100" dist="38100" dir="2700000" algn="tl">
                  <a:srgbClr val="000000">
                    <a:alpha val="43137"/>
                  </a:srgbClr>
                </a:outerShdw>
              </a:effectLst>
              <a:latin typeface="Candara" panose="020E0502030303020204" pitchFamily="34" charset="0"/>
            </a:endParaRPr>
          </a:p>
        </p:txBody>
      </p:sp>
      <p:sp>
        <p:nvSpPr>
          <p:cNvPr id="2" name="TextBox 1">
            <a:extLst>
              <a:ext uri="{FF2B5EF4-FFF2-40B4-BE49-F238E27FC236}">
                <a16:creationId xmlns:a16="http://schemas.microsoft.com/office/drawing/2014/main" id="{4376A21C-AA34-415A-9E5D-6DBC0598762D}"/>
              </a:ext>
            </a:extLst>
          </p:cNvPr>
          <p:cNvSpPr txBox="1"/>
          <p:nvPr/>
        </p:nvSpPr>
        <p:spPr>
          <a:xfrm>
            <a:off x="2209800" y="3375320"/>
            <a:ext cx="6802582" cy="1754326"/>
          </a:xfrm>
          <a:prstGeom prst="rect">
            <a:avLst/>
          </a:prstGeom>
          <a:noFill/>
        </p:spPr>
        <p:txBody>
          <a:bodyPr wrap="square" rtlCol="0">
            <a:spAutoFit/>
          </a:bodyPr>
          <a:lstStyle/>
          <a:p>
            <a:pPr algn="ctr"/>
            <a:r>
              <a:rPr lang="en-US" sz="5400" dirty="0">
                <a:effectLst>
                  <a:outerShdw blurRad="38100" dist="38100" dir="2700000" algn="tl">
                    <a:srgbClr val="000000">
                      <a:alpha val="43137"/>
                    </a:srgbClr>
                  </a:outerShdw>
                </a:effectLst>
                <a:latin typeface="Colonna MT" panose="04020805060202030203" pitchFamily="82" charset="0"/>
              </a:rPr>
              <a:t>Our Speech Reflects Character</a:t>
            </a:r>
          </a:p>
        </p:txBody>
      </p:sp>
    </p:spTree>
    <p:extLst>
      <p:ext uri="{BB962C8B-B14F-4D97-AF65-F5344CB8AC3E}">
        <p14:creationId xmlns:p14="http://schemas.microsoft.com/office/powerpoint/2010/main" val="286783645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38546" y="96982"/>
            <a:ext cx="8873836" cy="3311237"/>
          </a:xfrm>
        </p:spPr>
        <p:txBody>
          <a:bodyPr>
            <a:normAutofit/>
          </a:bodyPr>
          <a:lstStyle/>
          <a:p>
            <a:r>
              <a:rPr lang="en-US" sz="3600" dirty="0">
                <a:solidFill>
                  <a:srgbClr val="FFC000"/>
                </a:solidFill>
                <a:effectLst>
                  <a:outerShdw blurRad="38100" dist="38100" dir="2700000" algn="tl">
                    <a:srgbClr val="000000">
                      <a:alpha val="43137"/>
                    </a:srgbClr>
                  </a:outerShdw>
                </a:effectLst>
                <a:latin typeface="Candara" panose="020E0502030303020204" pitchFamily="34" charset="0"/>
              </a:rPr>
              <a:t>Matthew 6:22-23</a:t>
            </a:r>
          </a:p>
          <a:p>
            <a:r>
              <a:rPr lang="en-US" sz="3600" dirty="0">
                <a:solidFill>
                  <a:srgbClr val="FFC000"/>
                </a:solidFill>
                <a:effectLst>
                  <a:outerShdw blurRad="38100" dist="38100" dir="2700000" algn="tl">
                    <a:srgbClr val="000000">
                      <a:alpha val="43137"/>
                    </a:srgbClr>
                  </a:outerShdw>
                </a:effectLst>
                <a:latin typeface="Candara" panose="020E0502030303020204" pitchFamily="34" charset="0"/>
              </a:rPr>
              <a:t>Matthew 12:33-37</a:t>
            </a:r>
          </a:p>
          <a:p>
            <a:r>
              <a:rPr lang="en-US" sz="3600" dirty="0">
                <a:solidFill>
                  <a:srgbClr val="FFC000"/>
                </a:solidFill>
                <a:effectLst>
                  <a:outerShdw blurRad="38100" dist="38100" dir="2700000" algn="tl">
                    <a:srgbClr val="000000">
                      <a:alpha val="43137"/>
                    </a:srgbClr>
                  </a:outerShdw>
                </a:effectLst>
                <a:latin typeface="Candara" panose="020E0502030303020204" pitchFamily="34" charset="0"/>
              </a:rPr>
              <a:t>Matthew 15:10-20</a:t>
            </a:r>
          </a:p>
          <a:p>
            <a:r>
              <a:rPr lang="en-US" sz="3600" dirty="0">
                <a:solidFill>
                  <a:schemeClr val="tx1"/>
                </a:solidFill>
                <a:effectLst>
                  <a:outerShdw blurRad="38100" dist="38100" dir="2700000" algn="tl">
                    <a:srgbClr val="000000">
                      <a:alpha val="43137"/>
                    </a:srgbClr>
                  </a:outerShdw>
                </a:effectLst>
                <a:latin typeface="Candara" panose="020E0502030303020204" pitchFamily="34" charset="0"/>
              </a:rPr>
              <a:t>Things We Can Control: Music, Movies, TV programs, Books, Podcasts, Social Media</a:t>
            </a:r>
          </a:p>
        </p:txBody>
      </p:sp>
      <p:sp>
        <p:nvSpPr>
          <p:cNvPr id="2" name="TextBox 1">
            <a:extLst>
              <a:ext uri="{FF2B5EF4-FFF2-40B4-BE49-F238E27FC236}">
                <a16:creationId xmlns:a16="http://schemas.microsoft.com/office/drawing/2014/main" id="{4376A21C-AA34-415A-9E5D-6DBC0598762D}"/>
              </a:ext>
            </a:extLst>
          </p:cNvPr>
          <p:cNvSpPr txBox="1"/>
          <p:nvPr/>
        </p:nvSpPr>
        <p:spPr>
          <a:xfrm>
            <a:off x="2209800" y="3756320"/>
            <a:ext cx="6802582" cy="923330"/>
          </a:xfrm>
          <a:prstGeom prst="rect">
            <a:avLst/>
          </a:prstGeom>
          <a:noFill/>
        </p:spPr>
        <p:txBody>
          <a:bodyPr wrap="square" rtlCol="0">
            <a:spAutoFit/>
          </a:bodyPr>
          <a:lstStyle/>
          <a:p>
            <a:pPr algn="ctr"/>
            <a:r>
              <a:rPr lang="en-US" sz="5400" dirty="0">
                <a:effectLst>
                  <a:outerShdw blurRad="38100" dist="38100" dir="2700000" algn="tl">
                    <a:srgbClr val="000000">
                      <a:alpha val="43137"/>
                    </a:srgbClr>
                  </a:outerShdw>
                </a:effectLst>
                <a:latin typeface="Colonna MT" panose="04020805060202030203" pitchFamily="82" charset="0"/>
              </a:rPr>
              <a:t>Protecting Our Speech</a:t>
            </a:r>
          </a:p>
        </p:txBody>
      </p:sp>
    </p:spTree>
    <p:extLst>
      <p:ext uri="{BB962C8B-B14F-4D97-AF65-F5344CB8AC3E}">
        <p14:creationId xmlns:p14="http://schemas.microsoft.com/office/powerpoint/2010/main" val="142859531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1524</TotalTime>
  <Words>280</Words>
  <Application>Microsoft Office PowerPoint</Application>
  <PresentationFormat>On-screen Show (16:9)</PresentationFormat>
  <Paragraphs>40</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Candara</vt:lpstr>
      <vt:lpstr>Colonna MT</vt:lpstr>
      <vt:lpstr>Georgia</vt:lpstr>
      <vt:lpstr>Default</vt:lpstr>
      <vt:lpstr>FITTING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FITTING</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EVERRITT Heaton</cp:lastModifiedBy>
  <cp:revision>33</cp:revision>
  <dcterms:created xsi:type="dcterms:W3CDTF">2014-03-26T14:03:34Z</dcterms:created>
  <dcterms:modified xsi:type="dcterms:W3CDTF">2021-01-07T16:02:05Z</dcterms:modified>
</cp:coreProperties>
</file>