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3" r:id="rId3"/>
    <p:sldId id="264" r:id="rId4"/>
    <p:sldId id="262" r:id="rId5"/>
    <p:sldId id="266" r:id="rId6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4D51"/>
    <a:srgbClr val="F9FDDF"/>
    <a:srgbClr val="F6F3CD"/>
    <a:srgbClr val="D2D0BD"/>
    <a:srgbClr val="FAFAFB"/>
    <a:srgbClr val="73E026"/>
    <a:srgbClr val="2E373B"/>
    <a:srgbClr val="FCFEFC"/>
    <a:srgbClr val="2D61D3"/>
    <a:srgbClr val="F73A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87" autoAdjust="0"/>
    <p:restoredTop sz="95496" autoAdjust="0"/>
  </p:normalViewPr>
  <p:slideViewPr>
    <p:cSldViewPr snapToGrid="0" snapToObjects="1">
      <p:cViewPr varScale="1">
        <p:scale>
          <a:sx n="81" d="100"/>
          <a:sy n="81" d="100"/>
        </p:scale>
        <p:origin x="508" y="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25094" y="4396438"/>
            <a:ext cx="2879795" cy="212945"/>
          </a:xfrm>
        </p:spPr>
        <p:txBody>
          <a:bodyPr anchor="ctr"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25094" y="4396438"/>
            <a:ext cx="2879795" cy="212945"/>
          </a:xfrm>
        </p:spPr>
        <p:txBody>
          <a:bodyPr anchor="ctr"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125094" y="258234"/>
            <a:ext cx="2879795" cy="40399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884702" y="328040"/>
            <a:ext cx="5916688" cy="449162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884702" y="328040"/>
            <a:ext cx="5916688" cy="449162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884702" y="328040"/>
            <a:ext cx="5916688" cy="449162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67221" y="267339"/>
            <a:ext cx="1360562" cy="1995296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23350" y="328040"/>
            <a:ext cx="8484238" cy="448842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9FDDF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4E4D51"/>
          </a:solidFill>
          <a:latin typeface="+mn-lt"/>
          <a:ea typeface="+mn-ea"/>
          <a:cs typeface="+mn-cs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4E4D51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4E4D51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4E4D51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4E4D5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132102" y="4406372"/>
            <a:ext cx="2879795" cy="212945"/>
          </a:xfrm>
        </p:spPr>
        <p:txBody>
          <a:bodyPr/>
          <a:lstStyle/>
          <a:p>
            <a:r>
              <a:rPr lang="en-US" sz="4000" spc="600" dirty="0">
                <a:solidFill>
                  <a:srgbClr val="F9FDDF"/>
                </a:solidFill>
                <a:latin typeface="Bahnschrift" panose="020B0502040204020203" pitchFamily="34" charset="0"/>
              </a:rPr>
              <a:t>2022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9201236-B0E0-4731-B4AB-7B56B429B2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01925" y="961132"/>
            <a:ext cx="2370483" cy="85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45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29209" y="114300"/>
            <a:ext cx="8850795" cy="4159526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Joshua 1 – God Commissions Joshua</a:t>
            </a:r>
          </a:p>
          <a:p>
            <a:pPr algn="l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Joshua 2 – Rahab Hides the Spies</a:t>
            </a:r>
          </a:p>
          <a:p>
            <a:pPr algn="l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Joshua 3 – Israel Crosses the Jordan</a:t>
            </a:r>
          </a:p>
          <a:p>
            <a:pPr algn="l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Joshua 4 – 12 Memorial Stones</a:t>
            </a:r>
          </a:p>
          <a:p>
            <a:pPr algn="l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Joshua 5 – Covenant Renewed</a:t>
            </a:r>
          </a:p>
          <a:p>
            <a:pPr algn="l"/>
            <a:r>
              <a:rPr lang="en-US" sz="4400" b="1" dirty="0">
                <a:solidFill>
                  <a:srgbClr val="F9FD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Joshua 6:1-21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86BDC6-2D03-4CDD-B64D-345A7824BC07}"/>
              </a:ext>
            </a:extLst>
          </p:cNvPr>
          <p:cNvSpPr txBox="1"/>
          <p:nvPr/>
        </p:nvSpPr>
        <p:spPr>
          <a:xfrm>
            <a:off x="1554480" y="4273826"/>
            <a:ext cx="7589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CONQUEST BEGINS</a:t>
            </a:r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29209" y="114300"/>
            <a:ext cx="8850795" cy="4159526"/>
          </a:xfrm>
        </p:spPr>
        <p:txBody>
          <a:bodyPr>
            <a:normAutofit/>
          </a:bodyPr>
          <a:lstStyle/>
          <a:p>
            <a:pPr algn="l"/>
            <a:endParaRPr lang="en-US" sz="4400" b="1" dirty="0">
              <a:solidFill>
                <a:srgbClr val="F9FDD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86BDC6-2D03-4CDD-B64D-345A7824BC07}"/>
              </a:ext>
            </a:extLst>
          </p:cNvPr>
          <p:cNvSpPr txBox="1"/>
          <p:nvPr/>
        </p:nvSpPr>
        <p:spPr>
          <a:xfrm>
            <a:off x="1554480" y="4273826"/>
            <a:ext cx="758952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7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WALLS OF JERICHO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84539AAD-2ED5-4ED6-8E89-93F3ECE76A6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9643"/>
            <a:ext cx="4723661" cy="7074783"/>
          </a:xfrm>
          <a:prstGeom prst="rect">
            <a:avLst/>
          </a:prstGeom>
        </p:spPr>
      </p:pic>
      <p:pic>
        <p:nvPicPr>
          <p:cNvPr id="9" name="Picture 8" descr="A picture containing nature, valley&#10;&#10;Description automatically generated">
            <a:extLst>
              <a:ext uri="{FF2B5EF4-FFF2-40B4-BE49-F238E27FC236}">
                <a16:creationId xmlns:a16="http://schemas.microsoft.com/office/drawing/2014/main" id="{1C46BE51-85C4-49A0-A7BF-233DE3CE97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448" y="0"/>
            <a:ext cx="4778477" cy="5143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F174EF-35AE-4887-9702-710CC1B08D3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8925" cy="5143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D718128-EA28-400F-8ED5-68A4F922CBD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394" y="0"/>
            <a:ext cx="423921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96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9337" y="114300"/>
            <a:ext cx="6308746" cy="4936379"/>
          </a:xfrm>
          <a:solidFill>
            <a:schemeClr val="tx1">
              <a:alpha val="70000"/>
            </a:schemeClr>
          </a:solidFill>
        </p:spPr>
        <p:txBody>
          <a:bodyPr>
            <a:normAutofit fontScale="70000" lnSpcReduction="20000"/>
          </a:bodyPr>
          <a:lstStyle/>
          <a:p>
            <a:pPr algn="l"/>
            <a:r>
              <a:rPr lang="en-US" sz="3600" dirty="0">
                <a:latin typeface="Bahnschrift" panose="020B0502040204020203" pitchFamily="34" charset="0"/>
              </a:rPr>
              <a:t>Walls Torn Down: The Walls of Jericho</a:t>
            </a:r>
          </a:p>
          <a:p>
            <a:pPr algn="l"/>
            <a:r>
              <a:rPr lang="en-US" sz="3600" dirty="0">
                <a:latin typeface="Bahnschrift" panose="020B0502040204020203" pitchFamily="34" charset="0"/>
              </a:rPr>
              <a:t>Walls Torn Down: New Beginnings (Rahab)</a:t>
            </a:r>
          </a:p>
          <a:p>
            <a:pPr algn="l"/>
            <a:r>
              <a:rPr lang="en-US" sz="3600" dirty="0">
                <a:latin typeface="Bahnschrift" panose="020B0502040204020203" pitchFamily="34" charset="0"/>
              </a:rPr>
              <a:t>Walls Torn Down: Walls of Doubt</a:t>
            </a:r>
          </a:p>
          <a:p>
            <a:pPr algn="l"/>
            <a:r>
              <a:rPr lang="en-US" sz="3600" dirty="0">
                <a:latin typeface="Bahnschrift" panose="020B0502040204020203" pitchFamily="34" charset="0"/>
              </a:rPr>
              <a:t>Walls Torn Down: With God’s Help</a:t>
            </a:r>
          </a:p>
          <a:p>
            <a:pPr algn="l"/>
            <a:r>
              <a:rPr lang="en-US" sz="3600" dirty="0">
                <a:latin typeface="Bahnschrift" panose="020B0502040204020203" pitchFamily="34" charset="0"/>
              </a:rPr>
              <a:t>Walls Torn Down: Details Matter</a:t>
            </a:r>
          </a:p>
          <a:p>
            <a:pPr algn="l"/>
            <a:r>
              <a:rPr lang="en-US" sz="3600" dirty="0">
                <a:latin typeface="Bahnschrift" panose="020B0502040204020203" pitchFamily="34" charset="0"/>
              </a:rPr>
              <a:t>Walls Torn Down: Sin Results In Defeat</a:t>
            </a:r>
          </a:p>
          <a:p>
            <a:pPr algn="l"/>
            <a:r>
              <a:rPr lang="en-US" sz="3600" dirty="0">
                <a:latin typeface="Bahnschrift" panose="020B0502040204020203" pitchFamily="34" charset="0"/>
              </a:rPr>
              <a:t>Walls Torn Down: Self-Reliance</a:t>
            </a:r>
          </a:p>
          <a:p>
            <a:pPr algn="l"/>
            <a:r>
              <a:rPr lang="en-US" sz="3600" dirty="0">
                <a:latin typeface="Bahnschrift" panose="020B0502040204020203" pitchFamily="34" charset="0"/>
              </a:rPr>
              <a:t>Walls Torn Down: Conformity</a:t>
            </a:r>
          </a:p>
          <a:p>
            <a:pPr algn="l"/>
            <a:r>
              <a:rPr lang="en-US" sz="3600" dirty="0">
                <a:latin typeface="Bahnschrift" panose="020B0502040204020203" pitchFamily="34" charset="0"/>
              </a:rPr>
              <a:t>Walls Torn Down: Pride</a:t>
            </a:r>
          </a:p>
          <a:p>
            <a:pPr algn="l"/>
            <a:r>
              <a:rPr lang="en-US" sz="3600" dirty="0">
                <a:latin typeface="Bahnschrift" panose="020B0502040204020203" pitchFamily="34" charset="0"/>
              </a:rPr>
              <a:t>Walls Torn Down: Anxiety</a:t>
            </a:r>
          </a:p>
          <a:p>
            <a:pPr algn="l"/>
            <a:r>
              <a:rPr lang="en-US" sz="3600" dirty="0">
                <a:latin typeface="Bahnschrift" panose="020B0502040204020203" pitchFamily="34" charset="0"/>
              </a:rPr>
              <a:t>Walls Torn Down: Uncertainty </a:t>
            </a:r>
          </a:p>
          <a:p>
            <a:pPr algn="l"/>
            <a:r>
              <a:rPr lang="en-US" sz="3600" dirty="0">
                <a:latin typeface="Bahnschrift" panose="020B0502040204020203" pitchFamily="34" charset="0"/>
              </a:rPr>
              <a:t>Walls Torn Down: Despair 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58D29EF-3DDD-424B-A032-67FCAA6251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8920" y="3152012"/>
            <a:ext cx="2370483" cy="850752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2BC5B8C-DA1A-46D0-8108-F2062A913CEE}"/>
              </a:ext>
            </a:extLst>
          </p:cNvPr>
          <p:cNvSpPr txBox="1">
            <a:spLocks/>
          </p:cNvSpPr>
          <p:nvPr/>
        </p:nvSpPr>
        <p:spPr>
          <a:xfrm rot="16200000">
            <a:off x="275293" y="3308098"/>
            <a:ext cx="2879795" cy="21294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spc="600">
                <a:solidFill>
                  <a:srgbClr val="F9FDDF"/>
                </a:solidFill>
                <a:latin typeface="Bahnschrift" panose="020B0502040204020203" pitchFamily="34" charset="0"/>
              </a:rPr>
              <a:t>2022</a:t>
            </a:r>
            <a:endParaRPr lang="en-US" sz="4000" spc="600" dirty="0">
              <a:solidFill>
                <a:srgbClr val="F9FDDF"/>
              </a:solidFill>
              <a:latin typeface="Bahnschrift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2A4C92-AAC1-4E38-8AF3-0426E558E540}"/>
              </a:ext>
            </a:extLst>
          </p:cNvPr>
          <p:cNvSpPr txBox="1"/>
          <p:nvPr/>
        </p:nvSpPr>
        <p:spPr>
          <a:xfrm>
            <a:off x="2788920" y="304800"/>
            <a:ext cx="6197600" cy="769441"/>
          </a:xfrm>
          <a:prstGeom prst="rect">
            <a:avLst/>
          </a:prstGeom>
          <a:solidFill>
            <a:srgbClr val="4E4D5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9FD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 Corinthians 10:3-5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F824A7-D1BD-48CC-893C-65BFBAB822C9}"/>
              </a:ext>
            </a:extLst>
          </p:cNvPr>
          <p:cNvSpPr txBox="1"/>
          <p:nvPr/>
        </p:nvSpPr>
        <p:spPr>
          <a:xfrm>
            <a:off x="2788920" y="1074241"/>
            <a:ext cx="6197600" cy="3847207"/>
          </a:xfrm>
          <a:prstGeom prst="rect">
            <a:avLst/>
          </a:prstGeom>
          <a:solidFill>
            <a:srgbClr val="4E4D5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9FD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Hebrews 11:30</a:t>
            </a:r>
          </a:p>
          <a:p>
            <a:pPr algn="ctr"/>
            <a:r>
              <a:rPr lang="en-US" sz="4000" dirty="0">
                <a:solidFill>
                  <a:srgbClr val="F9FD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“By faith the walls of Jericho fell down after they had been encircled for seven days.”</a:t>
            </a:r>
          </a:p>
        </p:txBody>
      </p:sp>
    </p:spTree>
    <p:extLst>
      <p:ext uri="{BB962C8B-B14F-4D97-AF65-F5344CB8AC3E}">
        <p14:creationId xmlns:p14="http://schemas.microsoft.com/office/powerpoint/2010/main" val="920465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132102" y="4406372"/>
            <a:ext cx="2879795" cy="212945"/>
          </a:xfrm>
        </p:spPr>
        <p:txBody>
          <a:bodyPr/>
          <a:lstStyle/>
          <a:p>
            <a:r>
              <a:rPr lang="en-US" sz="4000" spc="600" dirty="0">
                <a:solidFill>
                  <a:srgbClr val="F9FDDF"/>
                </a:solidFill>
                <a:latin typeface="Bahnschrift" panose="020B0502040204020203" pitchFamily="34" charset="0"/>
              </a:rPr>
              <a:t>2022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9201236-B0E0-4731-B4AB-7B56B429B2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01925" y="961132"/>
            <a:ext cx="2370483" cy="85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52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5187</TotalTime>
  <Words>141</Words>
  <Application>Microsoft Office PowerPoint</Application>
  <PresentationFormat>On-screen Show (16:9)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Bahnschrift</vt:lpstr>
      <vt:lpstr>Century Gothic</vt:lpstr>
      <vt:lpstr>Trebuchet MS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EVERRITT Heaton</cp:lastModifiedBy>
  <cp:revision>144</cp:revision>
  <cp:lastPrinted>2021-09-21T19:50:59Z</cp:lastPrinted>
  <dcterms:created xsi:type="dcterms:W3CDTF">2014-03-26T14:03:34Z</dcterms:created>
  <dcterms:modified xsi:type="dcterms:W3CDTF">2022-01-03T17:54:52Z</dcterms:modified>
</cp:coreProperties>
</file>