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6" r:id="rId4"/>
    <p:sldId id="277" r:id="rId5"/>
    <p:sldId id="278" r:id="rId6"/>
    <p:sldId id="275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FFF"/>
    <a:srgbClr val="69C2B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277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97494" y="4437562"/>
            <a:ext cx="4747164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97494" y="4437562"/>
            <a:ext cx="4747164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66466" y="421489"/>
            <a:ext cx="7420504" cy="1861385"/>
          </a:xfrm>
        </p:spPr>
        <p:txBody>
          <a:bodyPr anchor="t">
            <a:normAutofit/>
          </a:bodyPr>
          <a:lstStyle>
            <a:lvl1pPr>
              <a:defRPr sz="8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12285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12285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12285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87098" y="3551693"/>
            <a:ext cx="2384041" cy="65233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0404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0404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0404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0404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0404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0404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000" spc="600" dirty="0">
                <a:solidFill>
                  <a:srgbClr val="E0FFFF"/>
                </a:solidFill>
                <a:latin typeface="Berlin Sans FB" panose="020E0602020502020306" pitchFamily="34" charset="0"/>
              </a:rPr>
              <a:t>PART TWO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614" y="620486"/>
            <a:ext cx="8926286" cy="1360714"/>
          </a:xfrm>
        </p:spPr>
        <p:txBody>
          <a:bodyPr>
            <a:noAutofit/>
          </a:bodyPr>
          <a:lstStyle/>
          <a:p>
            <a:r>
              <a:rPr lang="en-US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FELL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</a:t>
            </a:r>
            <a:r>
              <a:rPr lang="en-US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B7908-E392-4900-9CDA-8DD09C73D296}"/>
              </a:ext>
            </a:extLst>
          </p:cNvPr>
          <p:cNvSpPr txBox="1"/>
          <p:nvPr/>
        </p:nvSpPr>
        <p:spPr>
          <a:xfrm>
            <a:off x="860712" y="266543"/>
            <a:ext cx="756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WITHHOLDING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7086" y="652331"/>
            <a:ext cx="8953500" cy="3343669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1 John 1:1-10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Fellowship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Changes To: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Worship – Provisions – Social Activities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332"/>
          </a:xfrm>
        </p:spPr>
        <p:txBody>
          <a:bodyPr/>
          <a:lstStyle/>
          <a:p>
            <a:r>
              <a:rPr lang="en-US" sz="4400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What Are We Withholding?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819B70-DCBF-47FA-9464-CEE187574AF2}"/>
              </a:ext>
            </a:extLst>
          </p:cNvPr>
          <p:cNvCxnSpPr>
            <a:cxnSpLocks/>
          </p:cNvCxnSpPr>
          <p:nvPr/>
        </p:nvCxnSpPr>
        <p:spPr>
          <a:xfrm flipV="1">
            <a:off x="518400" y="652331"/>
            <a:ext cx="81000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686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7086" y="652331"/>
            <a:ext cx="8953500" cy="3343669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Matthew 18:15-20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When Sin Has Occurred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When It Can be Established by Witnesses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When They Have Been Admonished and Warned 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When They Rebel and Refuse to Repent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332"/>
          </a:xfrm>
        </p:spPr>
        <p:txBody>
          <a:bodyPr/>
          <a:lstStyle/>
          <a:p>
            <a:r>
              <a:rPr lang="en-US" sz="4400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WHEN Do We Withhold Fellowship?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819B70-DCBF-47FA-9464-CEE187574AF2}"/>
              </a:ext>
            </a:extLst>
          </p:cNvPr>
          <p:cNvCxnSpPr>
            <a:cxnSpLocks/>
          </p:cNvCxnSpPr>
          <p:nvPr/>
        </p:nvCxnSpPr>
        <p:spPr>
          <a:xfrm flipV="1">
            <a:off x="518400" y="652331"/>
            <a:ext cx="81000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89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7086" y="652331"/>
            <a:ext cx="8953500" cy="3343669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Matthew 18:17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What It Does NOT Mean: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That We Hate Them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That We Refuse To Even Speak To Them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That We Refuse To Help In Time of Affliction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332"/>
          </a:xfrm>
        </p:spPr>
        <p:txBody>
          <a:bodyPr/>
          <a:lstStyle/>
          <a:p>
            <a:r>
              <a:rPr lang="en-US" sz="4400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“As A Gentile &amp; A Tax Collector”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819B70-DCBF-47FA-9464-CEE187574AF2}"/>
              </a:ext>
            </a:extLst>
          </p:cNvPr>
          <p:cNvCxnSpPr>
            <a:cxnSpLocks/>
          </p:cNvCxnSpPr>
          <p:nvPr/>
        </p:nvCxnSpPr>
        <p:spPr>
          <a:xfrm flipV="1">
            <a:off x="518400" y="652331"/>
            <a:ext cx="81000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073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7086" y="652331"/>
            <a:ext cx="8953500" cy="3343669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Matthew 18:17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What It DOES Mean: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The Relationship Must Change</a:t>
            </a:r>
          </a:p>
          <a:p>
            <a:r>
              <a:rPr lang="en-US" sz="4000" dirty="0">
                <a:effectLst>
                  <a:glow rad="38100">
                    <a:schemeClr val="tx1">
                      <a:alpha val="60000"/>
                    </a:schemeClr>
                  </a:glow>
                </a:effectLst>
                <a:latin typeface="Berlin Sans FB" panose="020E0602020502020306" pitchFamily="34" charset="0"/>
              </a:rPr>
              <a:t>The Focus Must Change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332"/>
          </a:xfrm>
        </p:spPr>
        <p:txBody>
          <a:bodyPr/>
          <a:lstStyle/>
          <a:p>
            <a:r>
              <a:rPr lang="en-US" sz="4400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“As A Gentile &amp; A Tax Collector”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819B70-DCBF-47FA-9464-CEE187574AF2}"/>
              </a:ext>
            </a:extLst>
          </p:cNvPr>
          <p:cNvCxnSpPr>
            <a:cxnSpLocks/>
          </p:cNvCxnSpPr>
          <p:nvPr/>
        </p:nvCxnSpPr>
        <p:spPr>
          <a:xfrm flipV="1">
            <a:off x="518400" y="652331"/>
            <a:ext cx="810000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50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614" y="620486"/>
            <a:ext cx="8926286" cy="1360714"/>
          </a:xfrm>
        </p:spPr>
        <p:txBody>
          <a:bodyPr>
            <a:noAutofit/>
          </a:bodyPr>
          <a:lstStyle/>
          <a:p>
            <a:r>
              <a:rPr lang="en-US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FELL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</a:t>
            </a:r>
            <a:r>
              <a:rPr lang="en-US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B7908-E392-4900-9CDA-8DD09C73D296}"/>
              </a:ext>
            </a:extLst>
          </p:cNvPr>
          <p:cNvSpPr txBox="1"/>
          <p:nvPr/>
        </p:nvSpPr>
        <p:spPr>
          <a:xfrm>
            <a:off x="860712" y="266543"/>
            <a:ext cx="756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WITHHOLDING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2839D5E-20D1-4A70-A9D1-AB53959D6C2F}"/>
              </a:ext>
            </a:extLst>
          </p:cNvPr>
          <p:cNvSpPr txBox="1">
            <a:spLocks/>
          </p:cNvSpPr>
          <p:nvPr/>
        </p:nvSpPr>
        <p:spPr>
          <a:xfrm>
            <a:off x="2349894" y="4450432"/>
            <a:ext cx="4747164" cy="39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0404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0404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0404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0404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40404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600">
                <a:solidFill>
                  <a:srgbClr val="E0FFFF"/>
                </a:solidFill>
                <a:latin typeface="Berlin Sans FB" panose="020E0602020502020306" pitchFamily="34" charset="0"/>
              </a:rPr>
              <a:t>PART TWO</a:t>
            </a:r>
            <a:endParaRPr lang="en-US" sz="2000" spc="600" dirty="0">
              <a:solidFill>
                <a:srgbClr val="E0FFFF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0518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1366</TotalTime>
  <Words>121</Words>
  <Application>Microsoft Office PowerPoint</Application>
  <PresentationFormat>On-screen Show (16:9)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Berlin Sans FB</vt:lpstr>
      <vt:lpstr>Trebuchet MS</vt:lpstr>
      <vt:lpstr>Default</vt:lpstr>
      <vt:lpstr>FELLOWSHIP</vt:lpstr>
      <vt:lpstr>What Are We Withholding?</vt:lpstr>
      <vt:lpstr>WHEN Do We Withhold Fellowship?</vt:lpstr>
      <vt:lpstr>“As A Gentile &amp; A Tax Collector”</vt:lpstr>
      <vt:lpstr>“As A Gentile &amp; A Tax Collector”</vt:lpstr>
      <vt:lpstr>FELLOWSHIP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28</cp:revision>
  <dcterms:created xsi:type="dcterms:W3CDTF">2014-03-26T14:03:34Z</dcterms:created>
  <dcterms:modified xsi:type="dcterms:W3CDTF">2022-03-14T12:58:13Z</dcterms:modified>
</cp:coreProperties>
</file>