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4" r:id="rId4"/>
    <p:sldId id="265" r:id="rId5"/>
    <p:sldId id="266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B7AF"/>
    <a:srgbClr val="544A52"/>
    <a:srgbClr val="382C3A"/>
    <a:srgbClr val="00045E"/>
    <a:srgbClr val="010451"/>
    <a:srgbClr val="04304B"/>
    <a:srgbClr val="C50A1A"/>
    <a:srgbClr val="6ECED3"/>
    <a:srgbClr val="64BCC1"/>
    <a:srgbClr val="F14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87" autoAdjust="0"/>
    <p:restoredTop sz="95496" autoAdjust="0"/>
  </p:normalViewPr>
  <p:slideViewPr>
    <p:cSldViewPr snapToGrid="0" snapToObjects="1">
      <p:cViewPr varScale="1">
        <p:scale>
          <a:sx n="146" d="100"/>
          <a:sy n="146" d="100"/>
        </p:scale>
        <p:origin x="708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94279" y="2764228"/>
            <a:ext cx="4536871" cy="25542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94279" y="2764228"/>
            <a:ext cx="4536871" cy="25542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8161" y="1993474"/>
            <a:ext cx="4681861" cy="724514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10255" y="994640"/>
            <a:ext cx="8662516" cy="399325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10255" y="994640"/>
            <a:ext cx="8662516" cy="399325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10255" y="994640"/>
            <a:ext cx="8662516" cy="399325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279982" y="227105"/>
            <a:ext cx="2506242" cy="378507"/>
          </a:xfrm>
        </p:spPr>
        <p:txBody>
          <a:bodyPr anchor="ctr"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3294" y="254000"/>
            <a:ext cx="8193741" cy="4521532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FFFFF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FFFFF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84" y="1018903"/>
            <a:ext cx="4681861" cy="2234662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Biome" panose="020B0503030204020804" pitchFamily="34" charset="0"/>
                <a:cs typeface="Biome" panose="020B0503030204020804" pitchFamily="34" charset="0"/>
              </a:rPr>
              <a:t>Evaluating</a:t>
            </a:r>
            <a:br>
              <a:rPr lang="en-US" sz="6600" dirty="0"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en-US" sz="6600" dirty="0">
                <a:latin typeface="Biome" panose="020B0503030204020804" pitchFamily="34" charset="0"/>
                <a:cs typeface="Biome" panose="020B0503030204020804" pitchFamily="34" charset="0"/>
              </a:rPr>
              <a:t>Traditions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0B59AA-7249-4756-B2D3-D1B980833591}"/>
              </a:ext>
            </a:extLst>
          </p:cNvPr>
          <p:cNvSpPr/>
          <p:nvPr/>
        </p:nvSpPr>
        <p:spPr>
          <a:xfrm>
            <a:off x="694280" y="3122023"/>
            <a:ext cx="4536870" cy="437606"/>
          </a:xfrm>
          <a:prstGeom prst="rect">
            <a:avLst/>
          </a:prstGeom>
          <a:solidFill>
            <a:srgbClr val="382C3A"/>
          </a:solidFill>
          <a:ln>
            <a:solidFill>
              <a:srgbClr val="382C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300" dirty="0">
                <a:latin typeface="Biome Light" panose="020B0303030204020804" pitchFamily="34" charset="0"/>
                <a:cs typeface="Biome Light" panose="020B0303030204020804" pitchFamily="34" charset="0"/>
              </a:rPr>
              <a:t>Mark 7:1-23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016B4A-1ED3-42E9-9584-F3FCC6FF4B49}"/>
              </a:ext>
            </a:extLst>
          </p:cNvPr>
          <p:cNvSpPr/>
          <p:nvPr/>
        </p:nvSpPr>
        <p:spPr>
          <a:xfrm>
            <a:off x="3918857" y="764177"/>
            <a:ext cx="1410264" cy="223802"/>
          </a:xfrm>
          <a:prstGeom prst="rect">
            <a:avLst/>
          </a:prstGeom>
          <a:solidFill>
            <a:srgbClr val="544A52"/>
          </a:solidFill>
          <a:ln>
            <a:solidFill>
              <a:srgbClr val="544A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spc="300" dirty="0"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2689" y="109904"/>
            <a:ext cx="6562837" cy="437065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3600" dirty="0">
                <a:latin typeface="Biome Light" panose="020B0303030204020804" pitchFamily="34" charset="0"/>
                <a:cs typeface="Biome Light" panose="020B0303030204020804" pitchFamily="34" charset="0"/>
              </a:rPr>
              <a:t>Sometimes Processed As A Negative Thing</a:t>
            </a:r>
          </a:p>
          <a:p>
            <a:pPr algn="l"/>
            <a:r>
              <a:rPr lang="en-US" sz="3600" dirty="0">
                <a:latin typeface="Biome Light" panose="020B0303030204020804" pitchFamily="34" charset="0"/>
                <a:cs typeface="Biome Light" panose="020B0303030204020804" pitchFamily="34" charset="0"/>
              </a:rPr>
              <a:t>	</a:t>
            </a:r>
            <a:r>
              <a:rPr lang="en-US" sz="3600" dirty="0">
                <a:solidFill>
                  <a:srgbClr val="60B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Galatians 1:14</a:t>
            </a:r>
          </a:p>
          <a:p>
            <a:pPr algn="l"/>
            <a:r>
              <a:rPr lang="en-US" sz="3600" dirty="0">
                <a:solidFill>
                  <a:srgbClr val="60B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	Mark 7:8</a:t>
            </a:r>
          </a:p>
          <a:p>
            <a:pPr algn="l"/>
            <a:r>
              <a:rPr lang="en-US" sz="3600" dirty="0">
                <a:latin typeface="Biome Light" panose="020B0303030204020804" pitchFamily="34" charset="0"/>
                <a:cs typeface="Biome Light" panose="020B0303030204020804" pitchFamily="34" charset="0"/>
              </a:rPr>
              <a:t>Sometimes Processed As A Positive Thing</a:t>
            </a:r>
          </a:p>
          <a:p>
            <a:pPr algn="l"/>
            <a:r>
              <a:rPr lang="en-US" sz="3600" dirty="0">
                <a:latin typeface="Biome Light" panose="020B0303030204020804" pitchFamily="34" charset="0"/>
                <a:cs typeface="Biome Light" panose="020B0303030204020804" pitchFamily="34" charset="0"/>
              </a:rPr>
              <a:t>	</a:t>
            </a:r>
            <a:r>
              <a:rPr lang="en-US" sz="3600" dirty="0">
                <a:solidFill>
                  <a:srgbClr val="60B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1 Corinthians 11:2</a:t>
            </a:r>
          </a:p>
          <a:p>
            <a:pPr algn="l"/>
            <a:r>
              <a:rPr lang="en-US" sz="3600" dirty="0">
                <a:solidFill>
                  <a:srgbClr val="60B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	2 Thessalonians 2:15</a:t>
            </a:r>
          </a:p>
          <a:p>
            <a:pPr algn="l"/>
            <a:r>
              <a:rPr lang="en-US" sz="3600" dirty="0">
                <a:solidFill>
                  <a:srgbClr val="60B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	1 Corinthians 14:26-40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EE2A48-7390-4FE0-87A5-11D8856B7ACB}"/>
              </a:ext>
            </a:extLst>
          </p:cNvPr>
          <p:cNvSpPr txBox="1"/>
          <p:nvPr/>
        </p:nvSpPr>
        <p:spPr>
          <a:xfrm>
            <a:off x="158003" y="4360100"/>
            <a:ext cx="8714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iome" panose="020B0503030204020804" pitchFamily="34" charset="0"/>
                <a:cs typeface="Biome" panose="020B0503030204020804" pitchFamily="34" charset="0"/>
              </a:rPr>
              <a:t>One Word – Multiple Meanings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016B4A-1ED3-42E9-9584-F3FCC6FF4B49}"/>
              </a:ext>
            </a:extLst>
          </p:cNvPr>
          <p:cNvSpPr/>
          <p:nvPr/>
        </p:nvSpPr>
        <p:spPr>
          <a:xfrm>
            <a:off x="3918857" y="764177"/>
            <a:ext cx="1410264" cy="223802"/>
          </a:xfrm>
          <a:prstGeom prst="rect">
            <a:avLst/>
          </a:prstGeom>
          <a:solidFill>
            <a:srgbClr val="544A52"/>
          </a:solidFill>
          <a:ln>
            <a:solidFill>
              <a:srgbClr val="544A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spc="300" dirty="0"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2689" y="109904"/>
            <a:ext cx="7581740" cy="364688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200" dirty="0">
                <a:latin typeface="Biome Light" panose="020B0303030204020804" pitchFamily="34" charset="0"/>
                <a:cs typeface="Biome Light" panose="020B0303030204020804" pitchFamily="34" charset="0"/>
              </a:rPr>
              <a:t>Mark 7:1-23</a:t>
            </a:r>
          </a:p>
          <a:p>
            <a:pPr algn="l"/>
            <a:r>
              <a:rPr lang="en-US" sz="3200" dirty="0">
                <a:solidFill>
                  <a:srgbClr val="60B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	v.1-5 –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The Tradition Wasn’t A   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                           Bad Thing In And Of Itself </a:t>
            </a:r>
          </a:p>
          <a:p>
            <a:pPr algn="l"/>
            <a:r>
              <a:rPr lang="en-US" sz="3200" dirty="0">
                <a:solidFill>
                  <a:srgbClr val="60B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	v.6-9 –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Inspired Tradition vs. 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                           Man’s Tradition</a:t>
            </a:r>
          </a:p>
          <a:p>
            <a:pPr algn="l"/>
            <a:r>
              <a:rPr lang="en-US" sz="3200" dirty="0">
                <a:solidFill>
                  <a:srgbClr val="60B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	v.10-13 –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One Example</a:t>
            </a:r>
          </a:p>
          <a:p>
            <a:pPr algn="l"/>
            <a:r>
              <a:rPr lang="en-US" sz="3200" dirty="0">
                <a:solidFill>
                  <a:srgbClr val="60B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	v.14-23 –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The Real Point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EE2A48-7390-4FE0-87A5-11D8856B7ACB}"/>
              </a:ext>
            </a:extLst>
          </p:cNvPr>
          <p:cNvSpPr txBox="1"/>
          <p:nvPr/>
        </p:nvSpPr>
        <p:spPr>
          <a:xfrm>
            <a:off x="92690" y="3756789"/>
            <a:ext cx="7758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iome" panose="020B0503030204020804" pitchFamily="34" charset="0"/>
                <a:cs typeface="Biome" panose="020B0503030204020804" pitchFamily="34" charset="0"/>
              </a:rPr>
              <a:t>When Traditions Become More Than They Should</a:t>
            </a:r>
          </a:p>
        </p:txBody>
      </p:sp>
    </p:spTree>
    <p:extLst>
      <p:ext uri="{BB962C8B-B14F-4D97-AF65-F5344CB8AC3E}">
        <p14:creationId xmlns:p14="http://schemas.microsoft.com/office/powerpoint/2010/main" val="3198664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016B4A-1ED3-42E9-9584-F3FCC6FF4B49}"/>
              </a:ext>
            </a:extLst>
          </p:cNvPr>
          <p:cNvSpPr/>
          <p:nvPr/>
        </p:nvSpPr>
        <p:spPr>
          <a:xfrm>
            <a:off x="3918857" y="764177"/>
            <a:ext cx="1410264" cy="223802"/>
          </a:xfrm>
          <a:prstGeom prst="rect">
            <a:avLst/>
          </a:prstGeom>
          <a:solidFill>
            <a:srgbClr val="544A52"/>
          </a:solidFill>
          <a:ln>
            <a:solidFill>
              <a:srgbClr val="544A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spc="300" dirty="0"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2689" y="109904"/>
            <a:ext cx="7366202" cy="426006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200" dirty="0">
                <a:latin typeface="Biome Light" panose="020B0303030204020804" pitchFamily="34" charset="0"/>
                <a:cs typeface="Biome Light" panose="020B0303030204020804" pitchFamily="34" charset="0"/>
              </a:rPr>
              <a:t>We must remember the purpose</a:t>
            </a:r>
          </a:p>
          <a:p>
            <a:pPr algn="l"/>
            <a:r>
              <a:rPr lang="en-US" sz="3200" dirty="0">
                <a:latin typeface="Biome Light" panose="020B0303030204020804" pitchFamily="34" charset="0"/>
                <a:cs typeface="Biome Light" panose="020B0303030204020804" pitchFamily="34" charset="0"/>
              </a:rPr>
              <a:t>for what we do individually and collectively!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Examples…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We Assemble – </a:t>
            </a:r>
            <a:r>
              <a:rPr lang="en-US" sz="3200" dirty="0">
                <a:solidFill>
                  <a:srgbClr val="60B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Acts 20; 1 Cor. 11 &amp; 14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We Pray – </a:t>
            </a:r>
            <a:r>
              <a:rPr lang="en-US" sz="3200" dirty="0">
                <a:solidFill>
                  <a:srgbClr val="60B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1 Corinthians 14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We Sing – </a:t>
            </a:r>
            <a:r>
              <a:rPr lang="en-US" sz="3200" dirty="0">
                <a:solidFill>
                  <a:srgbClr val="60B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1 Corinthians 14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We Commune – </a:t>
            </a:r>
            <a:r>
              <a:rPr lang="en-US" sz="3200" dirty="0">
                <a:solidFill>
                  <a:srgbClr val="60B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1 Corinthians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EE2A48-7390-4FE0-87A5-11D8856B7ACB}"/>
              </a:ext>
            </a:extLst>
          </p:cNvPr>
          <p:cNvSpPr txBox="1"/>
          <p:nvPr/>
        </p:nvSpPr>
        <p:spPr>
          <a:xfrm>
            <a:off x="92690" y="4369969"/>
            <a:ext cx="7758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iome" panose="020B0503030204020804" pitchFamily="34" charset="0"/>
                <a:cs typeface="Biome" panose="020B0503030204020804" pitchFamily="34" charset="0"/>
              </a:rPr>
              <a:t>Evaluating Traditions</a:t>
            </a:r>
          </a:p>
        </p:txBody>
      </p:sp>
    </p:spTree>
    <p:extLst>
      <p:ext uri="{BB962C8B-B14F-4D97-AF65-F5344CB8AC3E}">
        <p14:creationId xmlns:p14="http://schemas.microsoft.com/office/powerpoint/2010/main" val="1269086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84" y="1018903"/>
            <a:ext cx="4681861" cy="2234662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Biome" panose="020B0503030204020804" pitchFamily="34" charset="0"/>
                <a:cs typeface="Biome" panose="020B0503030204020804" pitchFamily="34" charset="0"/>
              </a:rPr>
              <a:t>Evaluating</a:t>
            </a:r>
            <a:br>
              <a:rPr lang="en-US" sz="6600" dirty="0"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en-US" sz="6600" dirty="0">
                <a:latin typeface="Biome" panose="020B0503030204020804" pitchFamily="34" charset="0"/>
                <a:cs typeface="Biome" panose="020B0503030204020804" pitchFamily="34" charset="0"/>
              </a:rPr>
              <a:t>Traditions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0B59AA-7249-4756-B2D3-D1B980833591}"/>
              </a:ext>
            </a:extLst>
          </p:cNvPr>
          <p:cNvSpPr/>
          <p:nvPr/>
        </p:nvSpPr>
        <p:spPr>
          <a:xfrm>
            <a:off x="694280" y="3122023"/>
            <a:ext cx="4536870" cy="437606"/>
          </a:xfrm>
          <a:prstGeom prst="rect">
            <a:avLst/>
          </a:prstGeom>
          <a:solidFill>
            <a:srgbClr val="382C3A"/>
          </a:solidFill>
          <a:ln>
            <a:solidFill>
              <a:srgbClr val="382C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300" dirty="0">
                <a:latin typeface="Biome Light" panose="020B0303030204020804" pitchFamily="34" charset="0"/>
                <a:cs typeface="Biome Light" panose="020B0303030204020804" pitchFamily="34" charset="0"/>
              </a:rPr>
              <a:t>Mark 7:1-23</a:t>
            </a:r>
          </a:p>
        </p:txBody>
      </p:sp>
    </p:spTree>
    <p:extLst>
      <p:ext uri="{BB962C8B-B14F-4D97-AF65-F5344CB8AC3E}">
        <p14:creationId xmlns:p14="http://schemas.microsoft.com/office/powerpoint/2010/main" val="355665508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4294</TotalTime>
  <Words>144</Words>
  <Application>Microsoft Office PowerPoint</Application>
  <PresentationFormat>On-screen Show (16:9)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Biome</vt:lpstr>
      <vt:lpstr>Biome Light</vt:lpstr>
      <vt:lpstr>Georgia</vt:lpstr>
      <vt:lpstr>Default</vt:lpstr>
      <vt:lpstr>Evaluating Traditions</vt:lpstr>
      <vt:lpstr>PowerPoint Presentation</vt:lpstr>
      <vt:lpstr>PowerPoint Presentation</vt:lpstr>
      <vt:lpstr>PowerPoint Presentation</vt:lpstr>
      <vt:lpstr>Evaluating Traditions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25</cp:revision>
  <dcterms:created xsi:type="dcterms:W3CDTF">2014-03-26T14:03:34Z</dcterms:created>
  <dcterms:modified xsi:type="dcterms:W3CDTF">2020-11-09T15:31:13Z</dcterms:modified>
</cp:coreProperties>
</file>