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65" r:id="rId5"/>
    <p:sldId id="266" r:id="rId6"/>
    <p:sldId id="267" r:id="rId7"/>
    <p:sldId id="268" r:id="rId8"/>
    <p:sldId id="269" r:id="rId9"/>
    <p:sldId id="270" r:id="rId10"/>
    <p:sldId id="271" r:id="rId11"/>
    <p:sldId id="272" r:id="rId12"/>
    <p:sldId id="273" r:id="rId13"/>
    <p:sldId id="263" r:id="rId14"/>
    <p:sldId id="274" r:id="rId15"/>
    <p:sldId id="27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0B3"/>
    <a:srgbClr val="E7DA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9" autoAdjust="0"/>
    <p:restoredTop sz="94660"/>
  </p:normalViewPr>
  <p:slideViewPr>
    <p:cSldViewPr snapToGrid="0" snapToObjects="1">
      <p:cViewPr varScale="1">
        <p:scale>
          <a:sx n="117" d="100"/>
          <a:sy n="117" d="100"/>
        </p:scale>
        <p:origin x="80" y="1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133381" y="4013876"/>
            <a:ext cx="1898914" cy="219129"/>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33381" y="4013876"/>
            <a:ext cx="1898914" cy="219129"/>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739779" y="2675578"/>
            <a:ext cx="4044895" cy="115361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07682" y="248281"/>
            <a:ext cx="8554901" cy="366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07682" y="248281"/>
            <a:ext cx="8554901" cy="366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07682" y="248281"/>
            <a:ext cx="8554901" cy="366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138877" y="4025348"/>
            <a:ext cx="2497087" cy="718812"/>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fontScale="62500" lnSpcReduction="20000"/>
          </a:bodyPr>
          <a:lstStyle/>
          <a:p>
            <a:endParaRPr lang="en-US"/>
          </a:p>
        </p:txBody>
      </p:sp>
      <p:sp>
        <p:nvSpPr>
          <p:cNvPr id="3" name="Title 2"/>
          <p:cNvSpPr>
            <a:spLocks noGrp="1"/>
          </p:cNvSpPr>
          <p:nvPr>
            <p:ph type="title"/>
          </p:nvPr>
        </p:nvSpPr>
        <p:spPr>
          <a:xfrm>
            <a:off x="57807" y="168166"/>
            <a:ext cx="5444359" cy="3845710"/>
          </a:xfrm>
        </p:spPr>
        <p:txBody>
          <a:bodyPr>
            <a:normAutofit/>
          </a:bodyPr>
          <a:lstStyle/>
          <a:p>
            <a:r>
              <a:rPr lang="en-US" sz="6000" dirty="0">
                <a:solidFill>
                  <a:srgbClr val="E7DA92"/>
                </a:solidFill>
                <a:latin typeface="Candara" panose="020E0502030303020204" pitchFamily="34" charset="0"/>
              </a:rPr>
              <a:t>SEEING</a:t>
            </a:r>
            <a:r>
              <a:rPr lang="en-US" sz="6000" dirty="0">
                <a:latin typeface="Candara" panose="020E0502030303020204" pitchFamily="34" charset="0"/>
              </a:rPr>
              <a:t> WHAT</a:t>
            </a:r>
            <a:br>
              <a:rPr lang="en-US" sz="6000" dirty="0">
                <a:latin typeface="Candara" panose="020E0502030303020204" pitchFamily="34" charset="0"/>
              </a:rPr>
            </a:br>
            <a:r>
              <a:rPr lang="en-US" sz="6000" dirty="0">
                <a:latin typeface="Candara" panose="020E0502030303020204" pitchFamily="34" charset="0"/>
              </a:rPr>
              <a:t>THEY </a:t>
            </a:r>
            <a:r>
              <a:rPr lang="en-US" sz="6000" dirty="0">
                <a:solidFill>
                  <a:srgbClr val="E7DA92"/>
                </a:solidFill>
                <a:latin typeface="Candara" panose="020E0502030303020204" pitchFamily="34" charset="0"/>
              </a:rPr>
              <a:t>SAW</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Look Beyond the Present to the Ultimate Reward</a:t>
            </a:r>
          </a:p>
          <a:p>
            <a:pPr algn="r"/>
            <a:r>
              <a:rPr lang="en-US" sz="4000" dirty="0">
                <a:solidFill>
                  <a:srgbClr val="EEE0B3"/>
                </a:solidFill>
                <a:latin typeface="Candara" panose="020E0502030303020204" pitchFamily="34" charset="0"/>
              </a:rPr>
              <a:t>Hebrews 11:23-31</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21085476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You’re Not the First To Go Through Hardships</a:t>
            </a:r>
          </a:p>
          <a:p>
            <a:pPr algn="r"/>
            <a:r>
              <a:rPr lang="en-US" sz="4000" dirty="0">
                <a:solidFill>
                  <a:srgbClr val="EEE0B3"/>
                </a:solidFill>
                <a:latin typeface="Candara" panose="020E0502030303020204" pitchFamily="34" charset="0"/>
              </a:rPr>
              <a:t>Hebrews 11:32-38</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2482363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You Also Can Be Commended Through Your Faith</a:t>
            </a:r>
          </a:p>
          <a:p>
            <a:pPr algn="r"/>
            <a:r>
              <a:rPr lang="en-US" sz="4000" dirty="0">
                <a:solidFill>
                  <a:srgbClr val="EEE0B3"/>
                </a:solidFill>
                <a:latin typeface="Candara" panose="020E0502030303020204" pitchFamily="34" charset="0"/>
              </a:rPr>
              <a:t>Hebrews 11:39-40</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23307499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0629" y="130629"/>
            <a:ext cx="8942613" cy="4904014"/>
          </a:xfrm>
        </p:spPr>
        <p:txBody>
          <a:bodyPr>
            <a:normAutofit/>
          </a:bodyPr>
          <a:lstStyle/>
          <a:p>
            <a:r>
              <a:rPr lang="en-US" sz="4800" dirty="0">
                <a:effectLst>
                  <a:outerShdw blurRad="38100" dist="38100" dir="2700000" algn="tl">
                    <a:srgbClr val="000000">
                      <a:alpha val="43137"/>
                    </a:srgbClr>
                  </a:outerShdw>
                </a:effectLst>
                <a:latin typeface="Candara" panose="020E0502030303020204" pitchFamily="34" charset="0"/>
              </a:rPr>
              <a:t>“But we are not of those who shrink back and are destroyed, but of those who have faith and preserve their souls.”</a:t>
            </a:r>
          </a:p>
          <a:p>
            <a:r>
              <a:rPr lang="en-US" sz="4800" dirty="0">
                <a:solidFill>
                  <a:srgbClr val="EEE0B3"/>
                </a:solidFill>
                <a:effectLst>
                  <a:outerShdw blurRad="38100" dist="38100" dir="2700000" algn="tl">
                    <a:srgbClr val="000000">
                      <a:alpha val="43137"/>
                    </a:srgbClr>
                  </a:outerShdw>
                </a:effectLst>
                <a:latin typeface="Candara" panose="020E0502030303020204" pitchFamily="34" charset="0"/>
              </a:rPr>
              <a:t>Hebrews 10:39</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0629" y="130629"/>
            <a:ext cx="8942613" cy="4904014"/>
          </a:xfrm>
        </p:spPr>
        <p:txBody>
          <a:bodyPr>
            <a:normAutofit fontScale="77500" lnSpcReduction="20000"/>
          </a:bodyPr>
          <a:lstStyle/>
          <a:p>
            <a:r>
              <a:rPr lang="en-US" sz="4800" dirty="0">
                <a:effectLst>
                  <a:outerShdw blurRad="38100" dist="38100" dir="2700000" algn="tl">
                    <a:srgbClr val="000000">
                      <a:alpha val="43137"/>
                    </a:srgbClr>
                  </a:outerShdw>
                </a:effectLst>
                <a:latin typeface="Candara" panose="020E0502030303020204" pitchFamily="34" charset="0"/>
              </a:rPr>
              <a:t>“Therefore, since we are surrounded by so great a cloud of witnesses, let us also lay aside every weight, and sin which clings so closely, and let us run with endurance the race that is set before us, looking to Jesus, the founder and perfecter of our faith, who for the joy that was set before him endured the cross, despising the shame, and is seated at the right hand of the throne of God.”    </a:t>
            </a:r>
            <a:r>
              <a:rPr lang="en-US" sz="4800" dirty="0">
                <a:solidFill>
                  <a:srgbClr val="EEE0B3"/>
                </a:solidFill>
                <a:effectLst>
                  <a:outerShdw blurRad="38100" dist="38100" dir="2700000" algn="tl">
                    <a:srgbClr val="000000">
                      <a:alpha val="43137"/>
                    </a:srgbClr>
                  </a:outerShdw>
                </a:effectLst>
                <a:latin typeface="Candara" panose="020E0502030303020204" pitchFamily="34" charset="0"/>
              </a:rPr>
              <a:t>Hebrews 12:1-2</a:t>
            </a:r>
          </a:p>
        </p:txBody>
      </p:sp>
    </p:spTree>
    <p:extLst>
      <p:ext uri="{BB962C8B-B14F-4D97-AF65-F5344CB8AC3E}">
        <p14:creationId xmlns:p14="http://schemas.microsoft.com/office/powerpoint/2010/main" val="2797454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fontScale="62500" lnSpcReduction="20000"/>
          </a:bodyPr>
          <a:lstStyle/>
          <a:p>
            <a:endParaRPr lang="en-US"/>
          </a:p>
        </p:txBody>
      </p:sp>
      <p:sp>
        <p:nvSpPr>
          <p:cNvPr id="3" name="Title 2"/>
          <p:cNvSpPr>
            <a:spLocks noGrp="1"/>
          </p:cNvSpPr>
          <p:nvPr>
            <p:ph type="title"/>
          </p:nvPr>
        </p:nvSpPr>
        <p:spPr>
          <a:xfrm>
            <a:off x="57807" y="168166"/>
            <a:ext cx="5444359" cy="3845710"/>
          </a:xfrm>
        </p:spPr>
        <p:txBody>
          <a:bodyPr>
            <a:normAutofit/>
          </a:bodyPr>
          <a:lstStyle/>
          <a:p>
            <a:r>
              <a:rPr lang="en-US" sz="6000" dirty="0">
                <a:solidFill>
                  <a:srgbClr val="E7DA92"/>
                </a:solidFill>
                <a:latin typeface="Candara" panose="020E0502030303020204" pitchFamily="34" charset="0"/>
              </a:rPr>
              <a:t>SEEING</a:t>
            </a:r>
            <a:r>
              <a:rPr lang="en-US" sz="6000" dirty="0">
                <a:latin typeface="Candara" panose="020E0502030303020204" pitchFamily="34" charset="0"/>
              </a:rPr>
              <a:t> WHAT</a:t>
            </a:r>
            <a:br>
              <a:rPr lang="en-US" sz="6000" dirty="0">
                <a:latin typeface="Candara" panose="020E0502030303020204" pitchFamily="34" charset="0"/>
              </a:rPr>
            </a:br>
            <a:r>
              <a:rPr lang="en-US" sz="6000" dirty="0">
                <a:latin typeface="Candara" panose="020E0502030303020204" pitchFamily="34" charset="0"/>
              </a:rPr>
              <a:t>THEY </a:t>
            </a:r>
            <a:r>
              <a:rPr lang="en-US" sz="6000" dirty="0">
                <a:solidFill>
                  <a:srgbClr val="E7DA92"/>
                </a:solidFill>
                <a:latin typeface="Candara" panose="020E0502030303020204" pitchFamily="34" charset="0"/>
              </a:rPr>
              <a:t>SAW</a:t>
            </a:r>
          </a:p>
        </p:txBody>
      </p:sp>
    </p:spTree>
    <p:extLst>
      <p:ext uri="{BB962C8B-B14F-4D97-AF65-F5344CB8AC3E}">
        <p14:creationId xmlns:p14="http://schemas.microsoft.com/office/powerpoint/2010/main" val="4146876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7682" y="115058"/>
            <a:ext cx="8833372" cy="4856614"/>
          </a:xfrm>
        </p:spPr>
        <p:txBody>
          <a:bodyPr>
            <a:normAutofit/>
          </a:bodyPr>
          <a:lstStyle/>
          <a:p>
            <a:pPr algn="r"/>
            <a:r>
              <a:rPr lang="en-US" sz="5400" dirty="0">
                <a:latin typeface="Candara" panose="020E0502030303020204" pitchFamily="34" charset="0"/>
              </a:rPr>
              <a:t>You Have a Creator</a:t>
            </a:r>
          </a:p>
          <a:p>
            <a:pPr algn="r"/>
            <a:r>
              <a:rPr lang="en-US" sz="4000" dirty="0">
                <a:solidFill>
                  <a:srgbClr val="EEE0B3"/>
                </a:solidFill>
                <a:latin typeface="Candara" panose="020E0502030303020204" pitchFamily="34" charset="0"/>
              </a:rPr>
              <a:t>Hebrews 11:3</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He Determines What Is Righteous &amp; Acceptable</a:t>
            </a:r>
          </a:p>
          <a:p>
            <a:pPr algn="r"/>
            <a:r>
              <a:rPr lang="en-US" sz="4000" dirty="0">
                <a:solidFill>
                  <a:srgbClr val="EEE0B3"/>
                </a:solidFill>
                <a:latin typeface="Candara" panose="020E0502030303020204" pitchFamily="34" charset="0"/>
              </a:rPr>
              <a:t>Hebrews 11:4</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42581645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Pleasing Him Matters More Than Anything Else</a:t>
            </a:r>
          </a:p>
          <a:p>
            <a:pPr algn="r"/>
            <a:r>
              <a:rPr lang="en-US" sz="4000" dirty="0">
                <a:solidFill>
                  <a:srgbClr val="EEE0B3"/>
                </a:solidFill>
                <a:latin typeface="Candara" panose="020E0502030303020204" pitchFamily="34" charset="0"/>
              </a:rPr>
              <a:t>Hebrews 11:5-6</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3830377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Listen to His Warnings, Even When You’re In the Minority </a:t>
            </a:r>
          </a:p>
          <a:p>
            <a:pPr algn="r"/>
            <a:r>
              <a:rPr lang="en-US" sz="4000" dirty="0">
                <a:solidFill>
                  <a:srgbClr val="EEE0B3"/>
                </a:solidFill>
                <a:latin typeface="Candara" panose="020E0502030303020204" pitchFamily="34" charset="0"/>
              </a:rPr>
              <a:t>Hebrews 11:7</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2924526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Follow His Lead, Even When You Can’t See Beyond Every Twist &amp; Turn</a:t>
            </a:r>
          </a:p>
          <a:p>
            <a:pPr algn="r"/>
            <a:r>
              <a:rPr lang="en-US" sz="4000" dirty="0">
                <a:solidFill>
                  <a:srgbClr val="EEE0B3"/>
                </a:solidFill>
                <a:latin typeface="Candara" panose="020E0502030303020204" pitchFamily="34" charset="0"/>
              </a:rPr>
              <a:t>Hebrews 11:8</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3450705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He’s the Designer and Builder of An Eternal Home</a:t>
            </a:r>
          </a:p>
          <a:p>
            <a:pPr algn="r"/>
            <a:r>
              <a:rPr lang="en-US" sz="4000" dirty="0">
                <a:solidFill>
                  <a:srgbClr val="EEE0B3"/>
                </a:solidFill>
                <a:latin typeface="Candara" panose="020E0502030303020204" pitchFamily="34" charset="0"/>
              </a:rPr>
              <a:t>Hebrews 11:9-10</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24274545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Trust That God Is Faithful To Keep His Promises</a:t>
            </a:r>
          </a:p>
          <a:p>
            <a:pPr algn="r"/>
            <a:r>
              <a:rPr lang="en-US" sz="4000" dirty="0">
                <a:solidFill>
                  <a:srgbClr val="EEE0B3"/>
                </a:solidFill>
                <a:latin typeface="Candara" panose="020E0502030303020204" pitchFamily="34" charset="0"/>
              </a:rPr>
              <a:t>Hebrews 11:11-12, 17-22</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8517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88502" y="66612"/>
            <a:ext cx="6488885" cy="4953505"/>
          </a:xfrm>
        </p:spPr>
        <p:txBody>
          <a:bodyPr>
            <a:normAutofit/>
          </a:bodyPr>
          <a:lstStyle/>
          <a:p>
            <a:r>
              <a:rPr lang="en-US" sz="5400" dirty="0">
                <a:latin typeface="Candara" panose="020E0502030303020204" pitchFamily="34" charset="0"/>
              </a:rPr>
              <a:t>This Country Isn’t Our Home; We’re Just Passing Through</a:t>
            </a:r>
          </a:p>
          <a:p>
            <a:pPr algn="r"/>
            <a:r>
              <a:rPr lang="en-US" sz="4000" dirty="0">
                <a:solidFill>
                  <a:srgbClr val="EEE0B3"/>
                </a:solidFill>
                <a:latin typeface="Candara" panose="020E0502030303020204" pitchFamily="34" charset="0"/>
              </a:rPr>
              <a:t>Hebrews 11:13-16</a:t>
            </a:r>
          </a:p>
          <a:p>
            <a:pPr algn="r"/>
            <a:endParaRPr lang="en-US" sz="4000" dirty="0">
              <a:latin typeface="Candara" panose="020E0502030303020204" pitchFamily="34" charset="0"/>
            </a:endParaRPr>
          </a:p>
        </p:txBody>
      </p:sp>
      <p:sp>
        <p:nvSpPr>
          <p:cNvPr id="6" name="Title 2">
            <a:extLst>
              <a:ext uri="{FF2B5EF4-FFF2-40B4-BE49-F238E27FC236}">
                <a16:creationId xmlns:a16="http://schemas.microsoft.com/office/drawing/2014/main" id="{C8B9AA7A-124A-4839-BF24-AF104892D37C}"/>
              </a:ext>
            </a:extLst>
          </p:cNvPr>
          <p:cNvSpPr>
            <a:spLocks noGrp="1"/>
          </p:cNvSpPr>
          <p:nvPr>
            <p:ph type="title"/>
          </p:nvPr>
        </p:nvSpPr>
        <p:spPr>
          <a:xfrm>
            <a:off x="0" y="3624543"/>
            <a:ext cx="2588503" cy="1518957"/>
          </a:xfrm>
        </p:spPr>
        <p:txBody>
          <a:bodyPr>
            <a:normAutofit/>
          </a:bodyPr>
          <a:lstStyle/>
          <a:p>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SEEING</a:t>
            </a:r>
            <a:r>
              <a:rPr lang="en-US" sz="2800" dirty="0">
                <a:effectLst>
                  <a:outerShdw blurRad="38100" dist="38100" dir="2700000" algn="tl">
                    <a:srgbClr val="000000">
                      <a:alpha val="43137"/>
                    </a:srgbClr>
                  </a:outerShdw>
                </a:effectLst>
                <a:latin typeface="Candara" panose="020E0502030303020204" pitchFamily="34" charset="0"/>
              </a:rPr>
              <a:t> WHAT</a:t>
            </a:r>
            <a:br>
              <a:rPr lang="en-US" sz="2800" dirty="0">
                <a:effectLst>
                  <a:outerShdw blurRad="38100" dist="38100" dir="2700000" algn="tl">
                    <a:srgbClr val="000000">
                      <a:alpha val="43137"/>
                    </a:srgbClr>
                  </a:outerShdw>
                </a:effectLst>
                <a:latin typeface="Candara" panose="020E0502030303020204" pitchFamily="34" charset="0"/>
              </a:rPr>
            </a:br>
            <a:r>
              <a:rPr lang="en-US" sz="2800" dirty="0">
                <a:effectLst>
                  <a:outerShdw blurRad="38100" dist="38100" dir="2700000" algn="tl">
                    <a:srgbClr val="000000">
                      <a:alpha val="43137"/>
                    </a:srgbClr>
                  </a:outerShdw>
                </a:effectLst>
                <a:latin typeface="Candara" panose="020E0502030303020204" pitchFamily="34" charset="0"/>
              </a:rPr>
              <a:t>THEY </a:t>
            </a:r>
            <a:r>
              <a:rPr lang="en-US" sz="2800" dirty="0">
                <a:solidFill>
                  <a:srgbClr val="E7DA92"/>
                </a:solidFill>
                <a:effectLst>
                  <a:outerShdw blurRad="38100" dist="38100" dir="2700000" algn="tl">
                    <a:srgbClr val="000000">
                      <a:alpha val="43137"/>
                    </a:srgbClr>
                  </a:outerShdw>
                </a:effectLst>
                <a:latin typeface="Candara" panose="020E0502030303020204" pitchFamily="34" charset="0"/>
              </a:rPr>
              <a:t>SAW</a:t>
            </a:r>
          </a:p>
        </p:txBody>
      </p:sp>
    </p:spTree>
    <p:extLst>
      <p:ext uri="{BB962C8B-B14F-4D97-AF65-F5344CB8AC3E}">
        <p14:creationId xmlns:p14="http://schemas.microsoft.com/office/powerpoint/2010/main" val="3889179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3974</TotalTime>
  <Words>299</Words>
  <Application>Microsoft Office PowerPoint</Application>
  <PresentationFormat>On-screen Show (16:9)</PresentationFormat>
  <Paragraphs>38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Candara</vt:lpstr>
      <vt:lpstr>Trebuchet MS</vt:lpstr>
      <vt:lpstr>Default</vt:lpstr>
      <vt:lpstr>SEEING WHAT THEY SAW</vt:lpstr>
      <vt:lpstr>SEEING WHAT THEY SAW</vt:lpstr>
      <vt:lpstr>SEEING WHAT THEY SAW</vt:lpstr>
      <vt:lpstr>SEEING WHAT THEY SAW</vt:lpstr>
      <vt:lpstr>SEEING WHAT THEY SAW</vt:lpstr>
      <vt:lpstr>SEEING WHAT THEY SAW</vt:lpstr>
      <vt:lpstr>SEEING WHAT THEY SAW</vt:lpstr>
      <vt:lpstr>SEEING WHAT THEY SAW</vt:lpstr>
      <vt:lpstr>SEEING WHAT THEY SAW</vt:lpstr>
      <vt:lpstr>SEEING WHAT THEY SAW</vt:lpstr>
      <vt:lpstr>SEEING WHAT THEY SAW</vt:lpstr>
      <vt:lpstr>SEEING WHAT THEY SAW</vt:lpstr>
      <vt:lpstr>PowerPoint Presentation</vt:lpstr>
      <vt:lpstr>PowerPoint Presentation</vt:lpstr>
      <vt:lpstr>SEEING WHAT THEY SAW</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EVERRITT Heaton</cp:lastModifiedBy>
  <cp:revision>21</cp:revision>
  <dcterms:created xsi:type="dcterms:W3CDTF">2014-03-26T14:03:34Z</dcterms:created>
  <dcterms:modified xsi:type="dcterms:W3CDTF">2021-12-28T16:36:19Z</dcterms:modified>
</cp:coreProperties>
</file>