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66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AC2"/>
    <a:srgbClr val="444640"/>
    <a:srgbClr val="F1F3F3"/>
    <a:srgbClr val="F8F6FC"/>
    <a:srgbClr val="F9CB9A"/>
    <a:srgbClr val="EBE8C8"/>
    <a:srgbClr val="402F5A"/>
    <a:srgbClr val="E59C7C"/>
    <a:srgbClr val="5A3721"/>
    <a:srgbClr val="7E5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041" autoAdjust="0"/>
    <p:restoredTop sz="94609"/>
  </p:normalViewPr>
  <p:slideViewPr>
    <p:cSldViewPr snapToGrid="0" snapToObjects="1">
      <p:cViewPr varScale="1">
        <p:scale>
          <a:sx n="85" d="100"/>
          <a:sy n="85" d="100"/>
        </p:scale>
        <p:origin x="183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921079" y="922790"/>
            <a:ext cx="5503177" cy="947956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86226"/>
            <a:ext cx="8211824" cy="296098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86226"/>
            <a:ext cx="8211824" cy="296098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238150" y="3514988"/>
            <a:ext cx="2751589" cy="50333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1EAC2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1F3F3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1F3F3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1F3F3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1F3F3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1F3F3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644871"/>
          </a:xfrm>
        </p:spPr>
        <p:txBody>
          <a:bodyPr>
            <a:noAutofit/>
          </a:bodyPr>
          <a:lstStyle/>
          <a:p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Building Stronger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F74C2D-9729-4A9D-99B4-836BDAD79911}"/>
              </a:ext>
            </a:extLst>
          </p:cNvPr>
          <p:cNvSpPr txBox="1">
            <a:spLocks/>
          </p:cNvSpPr>
          <p:nvPr/>
        </p:nvSpPr>
        <p:spPr>
          <a:xfrm>
            <a:off x="480848" y="951189"/>
            <a:ext cx="8182303" cy="191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1EAC2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1F6EE6-C83A-475C-830F-4F3B003096F0}"/>
              </a:ext>
            </a:extLst>
          </p:cNvPr>
          <p:cNvSpPr txBox="1"/>
          <p:nvPr/>
        </p:nvSpPr>
        <p:spPr>
          <a:xfrm>
            <a:off x="1" y="440383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600" dirty="0">
                <a:solidFill>
                  <a:srgbClr val="444640"/>
                </a:solidFill>
                <a:latin typeface="Agency FB" panose="020B0503020202020204" pitchFamily="34" charset="0"/>
              </a:rPr>
              <a:t>Demolishing Parenting Myths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1200" y="91440"/>
            <a:ext cx="8882440" cy="4206960"/>
          </a:xfrm>
        </p:spPr>
        <p:txBody>
          <a:bodyPr>
            <a:normAutofit/>
          </a:bodyPr>
          <a:lstStyle/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What My Family Really Needs Is More Stuff</a:t>
            </a:r>
          </a:p>
          <a:p>
            <a:r>
              <a:rPr lang="en-US" sz="4800" b="1" spc="600" dirty="0">
                <a:solidFill>
                  <a:srgbClr val="F1EA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Luke 12:15; Proverbs 15:16-17</a:t>
            </a:r>
            <a:endParaRPr lang="en-US" sz="4800" dirty="0">
              <a:solidFill>
                <a:srgbClr val="F1EA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602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1200" y="91440"/>
            <a:ext cx="8882440" cy="4206960"/>
          </a:xfrm>
        </p:spPr>
        <p:txBody>
          <a:bodyPr>
            <a:normAutofit/>
          </a:bodyPr>
          <a:lstStyle/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I’ve Got Plenty of Time</a:t>
            </a:r>
          </a:p>
          <a:p>
            <a:r>
              <a:rPr lang="en-US" sz="4800" b="1" spc="600" dirty="0">
                <a:solidFill>
                  <a:srgbClr val="F1EA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Ephesians 5:15-16</a:t>
            </a:r>
          </a:p>
          <a:p>
            <a:r>
              <a:rPr lang="en-US" sz="4800" b="1" spc="600" dirty="0">
                <a:solidFill>
                  <a:srgbClr val="F1EA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James 4:13-17</a:t>
            </a:r>
            <a:endParaRPr lang="en-US" sz="4800" dirty="0">
              <a:solidFill>
                <a:srgbClr val="F1EA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9491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644871"/>
          </a:xfrm>
        </p:spPr>
        <p:txBody>
          <a:bodyPr>
            <a:noAutofit/>
          </a:bodyPr>
          <a:lstStyle/>
          <a:p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Building Stronger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EF74C2D-9729-4A9D-99B4-836BDAD79911}"/>
              </a:ext>
            </a:extLst>
          </p:cNvPr>
          <p:cNvSpPr txBox="1">
            <a:spLocks/>
          </p:cNvSpPr>
          <p:nvPr/>
        </p:nvSpPr>
        <p:spPr>
          <a:xfrm>
            <a:off x="480848" y="951189"/>
            <a:ext cx="8182303" cy="1918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1EAC2"/>
                </a:solidFill>
                <a:latin typeface="+mj-lt"/>
                <a:ea typeface="+mj-ea"/>
                <a:cs typeface="Adelle-Regular"/>
              </a:defRPr>
            </a:lvl1pPr>
          </a:lstStyle>
          <a:p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Homes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1F6EE6-C83A-475C-830F-4F3B003096F0}"/>
              </a:ext>
            </a:extLst>
          </p:cNvPr>
          <p:cNvSpPr txBox="1"/>
          <p:nvPr/>
        </p:nvSpPr>
        <p:spPr>
          <a:xfrm>
            <a:off x="1" y="440383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600" dirty="0">
                <a:solidFill>
                  <a:srgbClr val="444640"/>
                </a:solidFill>
                <a:latin typeface="Agency FB" panose="020B0503020202020204" pitchFamily="34" charset="0"/>
              </a:rPr>
              <a:t>Demolishing Parenting Myths</a:t>
            </a:r>
          </a:p>
        </p:txBody>
      </p:sp>
    </p:spTree>
    <p:extLst>
      <p:ext uri="{BB962C8B-B14F-4D97-AF65-F5344CB8AC3E}">
        <p14:creationId xmlns:p14="http://schemas.microsoft.com/office/powerpoint/2010/main" val="222891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1200" y="91440"/>
            <a:ext cx="8882440" cy="4206960"/>
          </a:xfrm>
        </p:spPr>
        <p:txBody>
          <a:bodyPr>
            <a:normAutofit/>
          </a:bodyPr>
          <a:lstStyle/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All Advice Offered to Parents Is Equally Valid &amp; Valuable</a:t>
            </a:r>
          </a:p>
          <a:p>
            <a:r>
              <a:rPr lang="en-US" sz="4800" b="1" spc="600" dirty="0">
                <a:solidFill>
                  <a:srgbClr val="F1EA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Psalm 127:1</a:t>
            </a:r>
            <a:endParaRPr lang="en-US" sz="4800" dirty="0">
              <a:solidFill>
                <a:srgbClr val="F1EA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94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1200" y="91440"/>
            <a:ext cx="8882440" cy="4206960"/>
          </a:xfrm>
        </p:spPr>
        <p:txBody>
          <a:bodyPr>
            <a:normAutofit/>
          </a:bodyPr>
          <a:lstStyle/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One of the Worst Things You Can Do Is Impose Your Beliefs On Your Children</a:t>
            </a:r>
          </a:p>
          <a:p>
            <a:r>
              <a:rPr lang="en-US" sz="4800" b="1" spc="600" dirty="0">
                <a:solidFill>
                  <a:srgbClr val="F1EA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2 Timothy 1:3-5</a:t>
            </a:r>
            <a:endParaRPr lang="en-US" sz="4800" dirty="0">
              <a:solidFill>
                <a:srgbClr val="F1EA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4379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1200" y="91440"/>
            <a:ext cx="8882440" cy="4206960"/>
          </a:xfrm>
        </p:spPr>
        <p:txBody>
          <a:bodyPr>
            <a:normAutofit lnSpcReduction="10000"/>
          </a:bodyPr>
          <a:lstStyle/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If You Want to Be Successful as A Parent, Determine to Be Your Child’s Friend At All Costs</a:t>
            </a:r>
          </a:p>
          <a:p>
            <a:r>
              <a:rPr lang="en-US" sz="4800" b="1" spc="600" dirty="0">
                <a:solidFill>
                  <a:srgbClr val="F1EA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Eph. 6:1-4; Heb. 12:7; Prov. 29:15; 22:15</a:t>
            </a:r>
            <a:endParaRPr lang="en-US" sz="4800" dirty="0">
              <a:solidFill>
                <a:srgbClr val="F1EA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644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1200" y="91440"/>
            <a:ext cx="8882440" cy="4206960"/>
          </a:xfrm>
        </p:spPr>
        <p:txBody>
          <a:bodyPr>
            <a:normAutofit/>
          </a:bodyPr>
          <a:lstStyle/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Taking My Children To “Church” Equals Raising Them in the Discipline and Instruction of the Lord</a:t>
            </a:r>
          </a:p>
          <a:p>
            <a:r>
              <a:rPr lang="en-US" sz="4800" b="1" spc="600" dirty="0">
                <a:solidFill>
                  <a:srgbClr val="F1EA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Deuteronomy 6:4-7</a:t>
            </a:r>
            <a:endParaRPr lang="en-US" sz="4800" dirty="0">
              <a:solidFill>
                <a:srgbClr val="F1EA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769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1200" y="91440"/>
            <a:ext cx="8882440" cy="4206960"/>
          </a:xfrm>
        </p:spPr>
        <p:txBody>
          <a:bodyPr>
            <a:normAutofit/>
          </a:bodyPr>
          <a:lstStyle/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My Children Aren’t Sophisticated Enough to Notice My Hypocrisy</a:t>
            </a:r>
          </a:p>
          <a:p>
            <a:r>
              <a:rPr lang="en-US" sz="4800" b="1" spc="600" dirty="0">
                <a:solidFill>
                  <a:srgbClr val="F1EA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Romans 2:21-24</a:t>
            </a:r>
            <a:endParaRPr lang="en-US" sz="4800" dirty="0">
              <a:solidFill>
                <a:srgbClr val="F1EA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9905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1200" y="91440"/>
            <a:ext cx="8882440" cy="4206960"/>
          </a:xfrm>
        </p:spPr>
        <p:txBody>
          <a:bodyPr>
            <a:normAutofit/>
          </a:bodyPr>
          <a:lstStyle/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It Won’t Affect My Children If They Hear Me Badmouthing My Brethren and Destructively Criticizing the Church</a:t>
            </a:r>
          </a:p>
          <a:p>
            <a:r>
              <a:rPr lang="en-US" sz="4800" b="1" spc="600" dirty="0">
                <a:solidFill>
                  <a:srgbClr val="F1EA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Matthew 18:15; 6; Gal. 5:14-15</a:t>
            </a:r>
            <a:endParaRPr lang="en-US" sz="4800" dirty="0">
              <a:solidFill>
                <a:srgbClr val="F1EA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159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1200" y="91440"/>
            <a:ext cx="8882440" cy="4206960"/>
          </a:xfrm>
        </p:spPr>
        <p:txBody>
          <a:bodyPr>
            <a:normAutofit/>
          </a:bodyPr>
          <a:lstStyle/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Teenagers Should Naturally Be Expected To Be Disrespectful, Worldly, and Untrustworthy</a:t>
            </a:r>
          </a:p>
          <a:p>
            <a:r>
              <a:rPr lang="en-US" sz="4800" b="1" spc="600" dirty="0">
                <a:solidFill>
                  <a:srgbClr val="F1EA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1 Timothy 4:12; Acts 16:1-2</a:t>
            </a:r>
            <a:endParaRPr lang="en-US" sz="4800" dirty="0">
              <a:solidFill>
                <a:srgbClr val="F1EA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194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1200" y="91440"/>
            <a:ext cx="8882440" cy="4206960"/>
          </a:xfrm>
        </p:spPr>
        <p:txBody>
          <a:bodyPr>
            <a:normAutofit/>
          </a:bodyPr>
          <a:lstStyle/>
          <a:p>
            <a:r>
              <a:rPr lang="en-US" sz="4800" b="1" spc="600" dirty="0">
                <a:solidFill>
                  <a:srgbClr val="4446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If I Don’t Permit Some Ungodly Activities, They Might Turn Away from the Lord</a:t>
            </a:r>
          </a:p>
          <a:p>
            <a:r>
              <a:rPr lang="en-US" sz="4800" b="1" spc="600" dirty="0">
                <a:solidFill>
                  <a:srgbClr val="F1EA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Luke 9:23-26</a:t>
            </a:r>
            <a:endParaRPr lang="en-US" sz="4800" dirty="0">
              <a:solidFill>
                <a:srgbClr val="F1EAC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538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1890</TotalTime>
  <Words>188</Words>
  <Application>Microsoft Office PowerPoint</Application>
  <PresentationFormat>On-screen Show (16:9)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Agency FB</vt:lpstr>
      <vt:lpstr>Arial</vt:lpstr>
      <vt:lpstr>Trebuchet MS</vt:lpstr>
      <vt:lpstr>Default</vt:lpstr>
      <vt:lpstr>Building Stronger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Building Stronger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48</cp:revision>
  <dcterms:created xsi:type="dcterms:W3CDTF">2014-03-26T14:03:34Z</dcterms:created>
  <dcterms:modified xsi:type="dcterms:W3CDTF">2022-05-16T14:54:50Z</dcterms:modified>
</cp:coreProperties>
</file>