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6" r:id="rId3"/>
    <p:sldId id="278" r:id="rId4"/>
    <p:sldId id="277" r:id="rId5"/>
    <p:sldId id="279" r:id="rId6"/>
    <p:sldId id="280" r:id="rId7"/>
    <p:sldId id="281" r:id="rId8"/>
    <p:sldId id="282" r:id="rId9"/>
    <p:sldId id="283" r:id="rId10"/>
    <p:sldId id="268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041" autoAdjust="0"/>
    <p:restoredTop sz="94660"/>
  </p:normalViewPr>
  <p:slideViewPr>
    <p:cSldViewPr snapToGrid="0" snapToObjects="1">
      <p:cViewPr varScale="1">
        <p:scale>
          <a:sx n="133" d="100"/>
          <a:sy n="133" d="100"/>
        </p:scale>
        <p:origin x="2424" y="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269245" y="3544948"/>
            <a:ext cx="2138859" cy="251277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60599" y="870115"/>
            <a:ext cx="3263440" cy="2610342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269245" y="3544948"/>
            <a:ext cx="2138859" cy="251277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094191" y="315768"/>
            <a:ext cx="5760386" cy="4589152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094191" y="315768"/>
            <a:ext cx="5760386" cy="4589152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5559" y="3609249"/>
            <a:ext cx="1890693" cy="1295672"/>
          </a:xfrm>
        </p:spPr>
        <p:txBody>
          <a:bodyPr>
            <a:normAutofit/>
          </a:bodyPr>
          <a:lstStyle>
            <a:lvl1pPr>
              <a:defRPr sz="1600"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Add Your Title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094191" y="315768"/>
            <a:ext cx="5760386" cy="4589152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336511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4021138"/>
            <a:ext cx="8159750" cy="742690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435416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eorgia"/>
          <a:ea typeface="+mj-ea"/>
          <a:cs typeface="Georgia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Georgia"/>
          <a:ea typeface="+mn-ea"/>
          <a:cs typeface="Georgia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Georgia"/>
          <a:ea typeface="+mn-ea"/>
          <a:cs typeface="Georgia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Georgia"/>
          <a:ea typeface="+mn-ea"/>
          <a:cs typeface="Georgia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Georgia"/>
          <a:ea typeface="+mn-ea"/>
          <a:cs typeface="Georgia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Georgia"/>
          <a:ea typeface="+mn-ea"/>
          <a:cs typeface="Georgia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2854" y="84082"/>
            <a:ext cx="5023945" cy="4519449"/>
          </a:xfrm>
        </p:spPr>
        <p:txBody>
          <a:bodyPr>
            <a:normAutofit fontScale="90000"/>
          </a:bodyPr>
          <a:lstStyle/>
          <a:p>
            <a:pPr algn="l"/>
            <a:r>
              <a:rPr lang="en-US" sz="8000" b="1" dirty="0">
                <a:latin typeface="Bradley Hand ITC" panose="03070402050302030203" pitchFamily="66" charset="0"/>
              </a:rPr>
              <a:t>     </a:t>
            </a:r>
            <a:r>
              <a:rPr lang="en-US" sz="8900" b="1" dirty="0">
                <a:latin typeface="Bradley Hand ITC" panose="03070402050302030203" pitchFamily="66" charset="0"/>
              </a:rPr>
              <a:t>Women </a:t>
            </a:r>
            <a:br>
              <a:rPr lang="en-US" sz="8900" b="1" dirty="0">
                <a:latin typeface="Bradley Hand ITC" panose="03070402050302030203" pitchFamily="66" charset="0"/>
              </a:rPr>
            </a:br>
            <a:r>
              <a:rPr lang="en-US" sz="8900" b="1" dirty="0">
                <a:latin typeface="Bradley Hand ITC" panose="03070402050302030203" pitchFamily="66" charset="0"/>
              </a:rPr>
              <a:t>      of the </a:t>
            </a:r>
            <a:br>
              <a:rPr lang="en-US" sz="8900" b="1" dirty="0">
                <a:latin typeface="Bradley Hand ITC" panose="03070402050302030203" pitchFamily="66" charset="0"/>
              </a:rPr>
            </a:br>
            <a:r>
              <a:rPr lang="en-US" sz="8900" b="1" dirty="0">
                <a:latin typeface="Bradley Hand ITC" panose="03070402050302030203" pitchFamily="66" charset="0"/>
              </a:rPr>
              <a:t>      Bible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76318F-ABF5-4135-842F-7A7BB12E479A}"/>
              </a:ext>
            </a:extLst>
          </p:cNvPr>
          <p:cNvSpPr txBox="1"/>
          <p:nvPr/>
        </p:nvSpPr>
        <p:spPr>
          <a:xfrm>
            <a:off x="4363200" y="4404166"/>
            <a:ext cx="321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Bradley Hand ITC" panose="03070402050302030203" pitchFamily="66" charset="0"/>
              </a:rPr>
              <a:t>Bathsheba</a:t>
            </a:r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2854" y="84082"/>
            <a:ext cx="5023945" cy="4519449"/>
          </a:xfrm>
        </p:spPr>
        <p:txBody>
          <a:bodyPr>
            <a:normAutofit fontScale="90000"/>
          </a:bodyPr>
          <a:lstStyle/>
          <a:p>
            <a:pPr algn="l"/>
            <a:r>
              <a:rPr lang="en-US" sz="8000" b="1" dirty="0">
                <a:latin typeface="Bradley Hand ITC" panose="03070402050302030203" pitchFamily="66" charset="0"/>
              </a:rPr>
              <a:t>     </a:t>
            </a:r>
            <a:r>
              <a:rPr lang="en-US" sz="8900" b="1" dirty="0">
                <a:latin typeface="Bradley Hand ITC" panose="03070402050302030203" pitchFamily="66" charset="0"/>
              </a:rPr>
              <a:t>Women </a:t>
            </a:r>
            <a:br>
              <a:rPr lang="en-US" sz="8900" b="1" dirty="0">
                <a:latin typeface="Bradley Hand ITC" panose="03070402050302030203" pitchFamily="66" charset="0"/>
              </a:rPr>
            </a:br>
            <a:r>
              <a:rPr lang="en-US" sz="8900" b="1" dirty="0">
                <a:latin typeface="Bradley Hand ITC" panose="03070402050302030203" pitchFamily="66" charset="0"/>
              </a:rPr>
              <a:t>      of the </a:t>
            </a:r>
            <a:br>
              <a:rPr lang="en-US" sz="8900" b="1" dirty="0">
                <a:latin typeface="Bradley Hand ITC" panose="03070402050302030203" pitchFamily="66" charset="0"/>
              </a:rPr>
            </a:br>
            <a:r>
              <a:rPr lang="en-US" sz="8900" b="1" dirty="0">
                <a:latin typeface="Bradley Hand ITC" panose="03070402050302030203" pitchFamily="66" charset="0"/>
              </a:rPr>
              <a:t>      Bible</a:t>
            </a:r>
          </a:p>
        </p:txBody>
      </p:sp>
    </p:spTree>
    <p:extLst>
      <p:ext uri="{BB962C8B-B14F-4D97-AF65-F5344CB8AC3E}">
        <p14:creationId xmlns:p14="http://schemas.microsoft.com/office/powerpoint/2010/main" val="173999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25486" y="1109263"/>
            <a:ext cx="6618514" cy="4034237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2 Samuel 11:1-5</a:t>
            </a:r>
          </a:p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David &amp; Bathsheba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A8BFD9C-5AAF-4686-9F60-AFF85858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076" y="3473670"/>
            <a:ext cx="1602827" cy="1597572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latin typeface="Bradley Hand ITC" panose="03070402050302030203" pitchFamily="66" charset="0"/>
              </a:rPr>
              <a:t>Women </a:t>
            </a:r>
            <a:br>
              <a:rPr lang="en-US" sz="3200" b="1" dirty="0">
                <a:latin typeface="Bradley Hand ITC" panose="03070402050302030203" pitchFamily="66" charset="0"/>
              </a:rPr>
            </a:br>
            <a:r>
              <a:rPr lang="en-US" sz="3200" b="1" dirty="0">
                <a:latin typeface="Bradley Hand ITC" panose="03070402050302030203" pitchFamily="66" charset="0"/>
              </a:rPr>
              <a:t>of the </a:t>
            </a:r>
            <a:br>
              <a:rPr lang="en-US" sz="3200" b="1" dirty="0">
                <a:latin typeface="Bradley Hand ITC" panose="03070402050302030203" pitchFamily="66" charset="0"/>
              </a:rPr>
            </a:br>
            <a:r>
              <a:rPr lang="en-US" sz="3200" b="1" dirty="0">
                <a:latin typeface="Bradley Hand ITC" panose="03070402050302030203" pitchFamily="66" charset="0"/>
              </a:rPr>
              <a:t>Bible</a:t>
            </a:r>
            <a:endParaRPr lang="en-US" sz="6600" b="1" dirty="0">
              <a:latin typeface="Bradley Hand ITC" panose="03070402050302030203" pitchFamily="66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C8FB313-4764-45D2-ABB2-BE8C53DD2105}"/>
              </a:ext>
            </a:extLst>
          </p:cNvPr>
          <p:cNvCxnSpPr/>
          <p:nvPr/>
        </p:nvCxnSpPr>
        <p:spPr>
          <a:xfrm>
            <a:off x="2740715" y="1102749"/>
            <a:ext cx="625928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CB88D87-80A0-1A14-C565-133728FA8A6D}"/>
              </a:ext>
            </a:extLst>
          </p:cNvPr>
          <p:cNvSpPr txBox="1"/>
          <p:nvPr/>
        </p:nvSpPr>
        <p:spPr>
          <a:xfrm>
            <a:off x="2815200" y="93600"/>
            <a:ext cx="618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Bathsheba’s Story</a:t>
            </a:r>
          </a:p>
        </p:txBody>
      </p:sp>
    </p:spTree>
    <p:extLst>
      <p:ext uri="{BB962C8B-B14F-4D97-AF65-F5344CB8AC3E}">
        <p14:creationId xmlns:p14="http://schemas.microsoft.com/office/powerpoint/2010/main" val="386702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25486" y="1109263"/>
            <a:ext cx="6618514" cy="4034237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2 Samuel 11:26-27</a:t>
            </a:r>
          </a:p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She Mourns for Uriah and Bears David’s Child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A8BFD9C-5AAF-4686-9F60-AFF85858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076" y="3473670"/>
            <a:ext cx="1602827" cy="1597572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latin typeface="Bradley Hand ITC" panose="03070402050302030203" pitchFamily="66" charset="0"/>
              </a:rPr>
              <a:t>Women </a:t>
            </a:r>
            <a:br>
              <a:rPr lang="en-US" sz="3200" b="1" dirty="0">
                <a:latin typeface="Bradley Hand ITC" panose="03070402050302030203" pitchFamily="66" charset="0"/>
              </a:rPr>
            </a:br>
            <a:r>
              <a:rPr lang="en-US" sz="3200" b="1" dirty="0">
                <a:latin typeface="Bradley Hand ITC" panose="03070402050302030203" pitchFamily="66" charset="0"/>
              </a:rPr>
              <a:t>of the </a:t>
            </a:r>
            <a:br>
              <a:rPr lang="en-US" sz="3200" b="1" dirty="0">
                <a:latin typeface="Bradley Hand ITC" panose="03070402050302030203" pitchFamily="66" charset="0"/>
              </a:rPr>
            </a:br>
            <a:r>
              <a:rPr lang="en-US" sz="3200" b="1" dirty="0">
                <a:latin typeface="Bradley Hand ITC" panose="03070402050302030203" pitchFamily="66" charset="0"/>
              </a:rPr>
              <a:t>Bible</a:t>
            </a:r>
            <a:endParaRPr lang="en-US" sz="6600" b="1" dirty="0">
              <a:latin typeface="Bradley Hand ITC" panose="03070402050302030203" pitchFamily="66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C8FB313-4764-45D2-ABB2-BE8C53DD2105}"/>
              </a:ext>
            </a:extLst>
          </p:cNvPr>
          <p:cNvCxnSpPr/>
          <p:nvPr/>
        </p:nvCxnSpPr>
        <p:spPr>
          <a:xfrm>
            <a:off x="2740715" y="1102749"/>
            <a:ext cx="625928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CB88D87-80A0-1A14-C565-133728FA8A6D}"/>
              </a:ext>
            </a:extLst>
          </p:cNvPr>
          <p:cNvSpPr txBox="1"/>
          <p:nvPr/>
        </p:nvSpPr>
        <p:spPr>
          <a:xfrm>
            <a:off x="2815200" y="93600"/>
            <a:ext cx="618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Bathsheba’s Story</a:t>
            </a:r>
          </a:p>
        </p:txBody>
      </p:sp>
    </p:spTree>
    <p:extLst>
      <p:ext uri="{BB962C8B-B14F-4D97-AF65-F5344CB8AC3E}">
        <p14:creationId xmlns:p14="http://schemas.microsoft.com/office/powerpoint/2010/main" val="20470778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25486" y="1109263"/>
            <a:ext cx="6618514" cy="4034237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2 Samuel 12:15-25</a:t>
            </a:r>
          </a:p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Bathsheba’s Child Dies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A8BFD9C-5AAF-4686-9F60-AFF85858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076" y="3473670"/>
            <a:ext cx="1602827" cy="1597572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latin typeface="Bradley Hand ITC" panose="03070402050302030203" pitchFamily="66" charset="0"/>
              </a:rPr>
              <a:t>Women </a:t>
            </a:r>
            <a:br>
              <a:rPr lang="en-US" sz="3200" b="1" dirty="0">
                <a:latin typeface="Bradley Hand ITC" panose="03070402050302030203" pitchFamily="66" charset="0"/>
              </a:rPr>
            </a:br>
            <a:r>
              <a:rPr lang="en-US" sz="3200" b="1" dirty="0">
                <a:latin typeface="Bradley Hand ITC" panose="03070402050302030203" pitchFamily="66" charset="0"/>
              </a:rPr>
              <a:t>of the </a:t>
            </a:r>
            <a:br>
              <a:rPr lang="en-US" sz="3200" b="1" dirty="0">
                <a:latin typeface="Bradley Hand ITC" panose="03070402050302030203" pitchFamily="66" charset="0"/>
              </a:rPr>
            </a:br>
            <a:r>
              <a:rPr lang="en-US" sz="3200" b="1" dirty="0">
                <a:latin typeface="Bradley Hand ITC" panose="03070402050302030203" pitchFamily="66" charset="0"/>
              </a:rPr>
              <a:t>Bible</a:t>
            </a:r>
            <a:endParaRPr lang="en-US" sz="6600" b="1" dirty="0">
              <a:latin typeface="Bradley Hand ITC" panose="03070402050302030203" pitchFamily="66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C8FB313-4764-45D2-ABB2-BE8C53DD2105}"/>
              </a:ext>
            </a:extLst>
          </p:cNvPr>
          <p:cNvCxnSpPr/>
          <p:nvPr/>
        </p:nvCxnSpPr>
        <p:spPr>
          <a:xfrm>
            <a:off x="2740715" y="1102749"/>
            <a:ext cx="625928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CB88D87-80A0-1A14-C565-133728FA8A6D}"/>
              </a:ext>
            </a:extLst>
          </p:cNvPr>
          <p:cNvSpPr txBox="1"/>
          <p:nvPr/>
        </p:nvSpPr>
        <p:spPr>
          <a:xfrm>
            <a:off x="2815200" y="93600"/>
            <a:ext cx="618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Bathsheba’s Story</a:t>
            </a:r>
          </a:p>
        </p:txBody>
      </p:sp>
    </p:spTree>
    <p:extLst>
      <p:ext uri="{BB962C8B-B14F-4D97-AF65-F5344CB8AC3E}">
        <p14:creationId xmlns:p14="http://schemas.microsoft.com/office/powerpoint/2010/main" val="6019343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25486" y="1109263"/>
            <a:ext cx="6618514" cy="4034237"/>
          </a:xfrm>
        </p:spPr>
        <p:txBody>
          <a:bodyPr>
            <a:normAutofit/>
          </a:bodyPr>
          <a:lstStyle/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Was She On the Roof?</a:t>
            </a:r>
          </a:p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Why Was She Bathing?</a:t>
            </a:r>
          </a:p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Did She Consent?</a:t>
            </a:r>
          </a:p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Did She Love Uriah?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A8BFD9C-5AAF-4686-9F60-AFF85858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076" y="3473670"/>
            <a:ext cx="1602827" cy="1597572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latin typeface="Bradley Hand ITC" panose="03070402050302030203" pitchFamily="66" charset="0"/>
              </a:rPr>
              <a:t>Women </a:t>
            </a:r>
            <a:br>
              <a:rPr lang="en-US" sz="3200" b="1" dirty="0">
                <a:latin typeface="Bradley Hand ITC" panose="03070402050302030203" pitchFamily="66" charset="0"/>
              </a:rPr>
            </a:br>
            <a:r>
              <a:rPr lang="en-US" sz="3200" b="1" dirty="0">
                <a:latin typeface="Bradley Hand ITC" panose="03070402050302030203" pitchFamily="66" charset="0"/>
              </a:rPr>
              <a:t>of the </a:t>
            </a:r>
            <a:br>
              <a:rPr lang="en-US" sz="3200" b="1" dirty="0">
                <a:latin typeface="Bradley Hand ITC" panose="03070402050302030203" pitchFamily="66" charset="0"/>
              </a:rPr>
            </a:br>
            <a:r>
              <a:rPr lang="en-US" sz="3200" b="1" dirty="0">
                <a:latin typeface="Bradley Hand ITC" panose="03070402050302030203" pitchFamily="66" charset="0"/>
              </a:rPr>
              <a:t>Bible</a:t>
            </a:r>
            <a:endParaRPr lang="en-US" sz="6600" b="1" dirty="0">
              <a:latin typeface="Bradley Hand ITC" panose="03070402050302030203" pitchFamily="66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C8FB313-4764-45D2-ABB2-BE8C53DD2105}"/>
              </a:ext>
            </a:extLst>
          </p:cNvPr>
          <p:cNvCxnSpPr/>
          <p:nvPr/>
        </p:nvCxnSpPr>
        <p:spPr>
          <a:xfrm>
            <a:off x="2740715" y="1102749"/>
            <a:ext cx="625928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CB88D87-80A0-1A14-C565-133728FA8A6D}"/>
              </a:ext>
            </a:extLst>
          </p:cNvPr>
          <p:cNvSpPr txBox="1"/>
          <p:nvPr/>
        </p:nvSpPr>
        <p:spPr>
          <a:xfrm>
            <a:off x="2815200" y="93600"/>
            <a:ext cx="618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Bathsheba’s Story</a:t>
            </a:r>
          </a:p>
        </p:txBody>
      </p:sp>
    </p:spTree>
    <p:extLst>
      <p:ext uri="{BB962C8B-B14F-4D97-AF65-F5344CB8AC3E}">
        <p14:creationId xmlns:p14="http://schemas.microsoft.com/office/powerpoint/2010/main" val="421084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25486" y="1109263"/>
            <a:ext cx="6618514" cy="4034237"/>
          </a:xfrm>
        </p:spPr>
        <p:txBody>
          <a:bodyPr>
            <a:normAutofit fontScale="92500" lnSpcReduction="20000"/>
          </a:bodyPr>
          <a:lstStyle/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She Is Seeking To Follow the Law</a:t>
            </a:r>
          </a:p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Nathan Describes Her As An “Ewe Lamb”</a:t>
            </a:r>
          </a:p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She Was Forgiven</a:t>
            </a:r>
          </a:p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She Was A Faithful Wife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A8BFD9C-5AAF-4686-9F60-AFF85858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076" y="3473670"/>
            <a:ext cx="1602827" cy="1597572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latin typeface="Bradley Hand ITC" panose="03070402050302030203" pitchFamily="66" charset="0"/>
              </a:rPr>
              <a:t>Women </a:t>
            </a:r>
            <a:br>
              <a:rPr lang="en-US" sz="3200" b="1" dirty="0">
                <a:latin typeface="Bradley Hand ITC" panose="03070402050302030203" pitchFamily="66" charset="0"/>
              </a:rPr>
            </a:br>
            <a:r>
              <a:rPr lang="en-US" sz="3200" b="1" dirty="0">
                <a:latin typeface="Bradley Hand ITC" panose="03070402050302030203" pitchFamily="66" charset="0"/>
              </a:rPr>
              <a:t>of the </a:t>
            </a:r>
            <a:br>
              <a:rPr lang="en-US" sz="3200" b="1" dirty="0">
                <a:latin typeface="Bradley Hand ITC" panose="03070402050302030203" pitchFamily="66" charset="0"/>
              </a:rPr>
            </a:br>
            <a:r>
              <a:rPr lang="en-US" sz="3200" b="1" dirty="0">
                <a:latin typeface="Bradley Hand ITC" panose="03070402050302030203" pitchFamily="66" charset="0"/>
              </a:rPr>
              <a:t>Bible</a:t>
            </a:r>
            <a:endParaRPr lang="en-US" sz="6600" b="1" dirty="0">
              <a:latin typeface="Bradley Hand ITC" panose="03070402050302030203" pitchFamily="66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C8FB313-4764-45D2-ABB2-BE8C53DD2105}"/>
              </a:ext>
            </a:extLst>
          </p:cNvPr>
          <p:cNvCxnSpPr/>
          <p:nvPr/>
        </p:nvCxnSpPr>
        <p:spPr>
          <a:xfrm>
            <a:off x="2740715" y="1102749"/>
            <a:ext cx="625928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CB88D87-80A0-1A14-C565-133728FA8A6D}"/>
              </a:ext>
            </a:extLst>
          </p:cNvPr>
          <p:cNvSpPr txBox="1"/>
          <p:nvPr/>
        </p:nvSpPr>
        <p:spPr>
          <a:xfrm>
            <a:off x="2815200" y="93600"/>
            <a:ext cx="618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A Different Perspective</a:t>
            </a:r>
          </a:p>
        </p:txBody>
      </p:sp>
    </p:spTree>
    <p:extLst>
      <p:ext uri="{BB962C8B-B14F-4D97-AF65-F5344CB8AC3E}">
        <p14:creationId xmlns:p14="http://schemas.microsoft.com/office/powerpoint/2010/main" val="153994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25486" y="1109263"/>
            <a:ext cx="6618514" cy="4034237"/>
          </a:xfrm>
        </p:spPr>
        <p:txBody>
          <a:bodyPr>
            <a:normAutofit/>
          </a:bodyPr>
          <a:lstStyle/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Despite Innocent Intentions – Sin Is Still Crouching At the Door and Its Desire Is for You.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A8BFD9C-5AAF-4686-9F60-AFF85858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076" y="3473670"/>
            <a:ext cx="1602827" cy="1597572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latin typeface="Bradley Hand ITC" panose="03070402050302030203" pitchFamily="66" charset="0"/>
              </a:rPr>
              <a:t>Women </a:t>
            </a:r>
            <a:br>
              <a:rPr lang="en-US" sz="3200" b="1" dirty="0">
                <a:latin typeface="Bradley Hand ITC" panose="03070402050302030203" pitchFamily="66" charset="0"/>
              </a:rPr>
            </a:br>
            <a:r>
              <a:rPr lang="en-US" sz="3200" b="1" dirty="0">
                <a:latin typeface="Bradley Hand ITC" panose="03070402050302030203" pitchFamily="66" charset="0"/>
              </a:rPr>
              <a:t>of the </a:t>
            </a:r>
            <a:br>
              <a:rPr lang="en-US" sz="3200" b="1" dirty="0">
                <a:latin typeface="Bradley Hand ITC" panose="03070402050302030203" pitchFamily="66" charset="0"/>
              </a:rPr>
            </a:br>
            <a:r>
              <a:rPr lang="en-US" sz="3200" b="1" dirty="0">
                <a:latin typeface="Bradley Hand ITC" panose="03070402050302030203" pitchFamily="66" charset="0"/>
              </a:rPr>
              <a:t>Bible</a:t>
            </a:r>
            <a:endParaRPr lang="en-US" sz="6600" b="1" dirty="0">
              <a:latin typeface="Bradley Hand ITC" panose="03070402050302030203" pitchFamily="66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C8FB313-4764-45D2-ABB2-BE8C53DD2105}"/>
              </a:ext>
            </a:extLst>
          </p:cNvPr>
          <p:cNvCxnSpPr/>
          <p:nvPr/>
        </p:nvCxnSpPr>
        <p:spPr>
          <a:xfrm>
            <a:off x="2740715" y="1102749"/>
            <a:ext cx="625928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CB88D87-80A0-1A14-C565-133728FA8A6D}"/>
              </a:ext>
            </a:extLst>
          </p:cNvPr>
          <p:cNvSpPr txBox="1"/>
          <p:nvPr/>
        </p:nvSpPr>
        <p:spPr>
          <a:xfrm>
            <a:off x="2815200" y="93600"/>
            <a:ext cx="618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Lessons We All Learn</a:t>
            </a:r>
          </a:p>
        </p:txBody>
      </p:sp>
    </p:spTree>
    <p:extLst>
      <p:ext uri="{BB962C8B-B14F-4D97-AF65-F5344CB8AC3E}">
        <p14:creationId xmlns:p14="http://schemas.microsoft.com/office/powerpoint/2010/main" val="66661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25486" y="1109263"/>
            <a:ext cx="6618514" cy="4034237"/>
          </a:xfrm>
        </p:spPr>
        <p:txBody>
          <a:bodyPr>
            <a:normAutofit/>
          </a:bodyPr>
          <a:lstStyle/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Forgiveness Can Be Given – But Often Times Consequences Still Have To be Lived Out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A8BFD9C-5AAF-4686-9F60-AFF85858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076" y="3473670"/>
            <a:ext cx="1602827" cy="1597572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latin typeface="Bradley Hand ITC" panose="03070402050302030203" pitchFamily="66" charset="0"/>
              </a:rPr>
              <a:t>Women </a:t>
            </a:r>
            <a:br>
              <a:rPr lang="en-US" sz="3200" b="1" dirty="0">
                <a:latin typeface="Bradley Hand ITC" panose="03070402050302030203" pitchFamily="66" charset="0"/>
              </a:rPr>
            </a:br>
            <a:r>
              <a:rPr lang="en-US" sz="3200" b="1" dirty="0">
                <a:latin typeface="Bradley Hand ITC" panose="03070402050302030203" pitchFamily="66" charset="0"/>
              </a:rPr>
              <a:t>of the </a:t>
            </a:r>
            <a:br>
              <a:rPr lang="en-US" sz="3200" b="1" dirty="0">
                <a:latin typeface="Bradley Hand ITC" panose="03070402050302030203" pitchFamily="66" charset="0"/>
              </a:rPr>
            </a:br>
            <a:r>
              <a:rPr lang="en-US" sz="3200" b="1" dirty="0">
                <a:latin typeface="Bradley Hand ITC" panose="03070402050302030203" pitchFamily="66" charset="0"/>
              </a:rPr>
              <a:t>Bible</a:t>
            </a:r>
            <a:endParaRPr lang="en-US" sz="6600" b="1" dirty="0">
              <a:latin typeface="Bradley Hand ITC" panose="03070402050302030203" pitchFamily="66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C8FB313-4764-45D2-ABB2-BE8C53DD2105}"/>
              </a:ext>
            </a:extLst>
          </p:cNvPr>
          <p:cNvCxnSpPr/>
          <p:nvPr/>
        </p:nvCxnSpPr>
        <p:spPr>
          <a:xfrm>
            <a:off x="2740715" y="1102749"/>
            <a:ext cx="625928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CB88D87-80A0-1A14-C565-133728FA8A6D}"/>
              </a:ext>
            </a:extLst>
          </p:cNvPr>
          <p:cNvSpPr txBox="1"/>
          <p:nvPr/>
        </p:nvSpPr>
        <p:spPr>
          <a:xfrm>
            <a:off x="2815200" y="93600"/>
            <a:ext cx="618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Lessons We All Learn</a:t>
            </a:r>
          </a:p>
        </p:txBody>
      </p:sp>
    </p:spTree>
    <p:extLst>
      <p:ext uri="{BB962C8B-B14F-4D97-AF65-F5344CB8AC3E}">
        <p14:creationId xmlns:p14="http://schemas.microsoft.com/office/powerpoint/2010/main" val="37214347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25486" y="1109263"/>
            <a:ext cx="6618514" cy="4034237"/>
          </a:xfrm>
        </p:spPr>
        <p:txBody>
          <a:bodyPr>
            <a:normAutofit/>
          </a:bodyPr>
          <a:lstStyle/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With A Broken and Contrite Heart – The Lord Can Accomplish Great Things Through Our Lives.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A8BFD9C-5AAF-4686-9F60-AFF85858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076" y="3473670"/>
            <a:ext cx="1602827" cy="1597572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latin typeface="Bradley Hand ITC" panose="03070402050302030203" pitchFamily="66" charset="0"/>
              </a:rPr>
              <a:t>Women </a:t>
            </a:r>
            <a:br>
              <a:rPr lang="en-US" sz="3200" b="1" dirty="0">
                <a:latin typeface="Bradley Hand ITC" panose="03070402050302030203" pitchFamily="66" charset="0"/>
              </a:rPr>
            </a:br>
            <a:r>
              <a:rPr lang="en-US" sz="3200" b="1" dirty="0">
                <a:latin typeface="Bradley Hand ITC" panose="03070402050302030203" pitchFamily="66" charset="0"/>
              </a:rPr>
              <a:t>of the </a:t>
            </a:r>
            <a:br>
              <a:rPr lang="en-US" sz="3200" b="1" dirty="0">
                <a:latin typeface="Bradley Hand ITC" panose="03070402050302030203" pitchFamily="66" charset="0"/>
              </a:rPr>
            </a:br>
            <a:r>
              <a:rPr lang="en-US" sz="3200" b="1" dirty="0">
                <a:latin typeface="Bradley Hand ITC" panose="03070402050302030203" pitchFamily="66" charset="0"/>
              </a:rPr>
              <a:t>Bible</a:t>
            </a:r>
            <a:endParaRPr lang="en-US" sz="6600" b="1" dirty="0">
              <a:latin typeface="Bradley Hand ITC" panose="03070402050302030203" pitchFamily="66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C8FB313-4764-45D2-ABB2-BE8C53DD2105}"/>
              </a:ext>
            </a:extLst>
          </p:cNvPr>
          <p:cNvCxnSpPr/>
          <p:nvPr/>
        </p:nvCxnSpPr>
        <p:spPr>
          <a:xfrm>
            <a:off x="2740715" y="1102749"/>
            <a:ext cx="625928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CB88D87-80A0-1A14-C565-133728FA8A6D}"/>
              </a:ext>
            </a:extLst>
          </p:cNvPr>
          <p:cNvSpPr txBox="1"/>
          <p:nvPr/>
        </p:nvSpPr>
        <p:spPr>
          <a:xfrm>
            <a:off x="2815200" y="93600"/>
            <a:ext cx="618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Lessons We All Learn</a:t>
            </a:r>
          </a:p>
        </p:txBody>
      </p:sp>
    </p:spTree>
    <p:extLst>
      <p:ext uri="{BB962C8B-B14F-4D97-AF65-F5344CB8AC3E}">
        <p14:creationId xmlns:p14="http://schemas.microsoft.com/office/powerpoint/2010/main" val="41684770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3816</TotalTime>
  <Words>207</Words>
  <Application>Microsoft Office PowerPoint</Application>
  <PresentationFormat>On-screen Show (16:9)</PresentationFormat>
  <Paragraphs>36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Bradley Hand ITC</vt:lpstr>
      <vt:lpstr>Candara</vt:lpstr>
      <vt:lpstr>Georgia</vt:lpstr>
      <vt:lpstr>Trebuchet MS</vt:lpstr>
      <vt:lpstr>Default</vt:lpstr>
      <vt:lpstr>     Women        of the        Bible</vt:lpstr>
      <vt:lpstr>Women  of the  Bible</vt:lpstr>
      <vt:lpstr>Women  of the  Bible</vt:lpstr>
      <vt:lpstr>Women  of the  Bible</vt:lpstr>
      <vt:lpstr>Women  of the  Bible</vt:lpstr>
      <vt:lpstr>Women  of the  Bible</vt:lpstr>
      <vt:lpstr>Women  of the  Bible</vt:lpstr>
      <vt:lpstr>Women  of the  Bible</vt:lpstr>
      <vt:lpstr>Women  of the  Bible</vt:lpstr>
      <vt:lpstr>     Women        of the        Bible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EVERRITT Heaton</cp:lastModifiedBy>
  <cp:revision>29</cp:revision>
  <dcterms:created xsi:type="dcterms:W3CDTF">2014-03-26T14:03:34Z</dcterms:created>
  <dcterms:modified xsi:type="dcterms:W3CDTF">2022-06-06T12:05:12Z</dcterms:modified>
</cp:coreProperties>
</file>