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7" r:id="rId4"/>
    <p:sldId id="268" r:id="rId5"/>
    <p:sldId id="269" r:id="rId6"/>
    <p:sldId id="270" r:id="rId7"/>
    <p:sldId id="271" r:id="rId8"/>
    <p:sldId id="266" r:id="rId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1C9"/>
    <a:srgbClr val="4E4D51"/>
    <a:srgbClr val="F9FDDF"/>
    <a:srgbClr val="F6F3CD"/>
    <a:srgbClr val="D2D0BD"/>
    <a:srgbClr val="FAFAFB"/>
    <a:srgbClr val="73E026"/>
    <a:srgbClr val="2E373B"/>
    <a:srgbClr val="FCFEFC"/>
    <a:srgbClr val="2D6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041" autoAdjust="0"/>
    <p:restoredTop sz="95496" autoAdjust="0"/>
  </p:normalViewPr>
  <p:slideViewPr>
    <p:cSldViewPr snapToGrid="0" snapToObjects="1">
      <p:cViewPr varScale="1">
        <p:scale>
          <a:sx n="141" d="100"/>
          <a:sy n="141" d="100"/>
        </p:scale>
        <p:origin x="218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25094" y="4396438"/>
            <a:ext cx="2879795" cy="21294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25094" y="4396438"/>
            <a:ext cx="2879795" cy="21294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25094" y="258234"/>
            <a:ext cx="2879795" cy="40399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67221" y="267339"/>
            <a:ext cx="1360562" cy="1995296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350" y="328040"/>
            <a:ext cx="8484238" cy="448842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9FDD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E4D5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32102" y="4406372"/>
            <a:ext cx="2879795" cy="212945"/>
          </a:xfrm>
        </p:spPr>
        <p:txBody>
          <a:bodyPr/>
          <a:lstStyle/>
          <a:p>
            <a:r>
              <a:rPr lang="en-US" sz="4000" spc="600" dirty="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9201236-B0E0-4731-B4AB-7B56B429B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1925" y="961132"/>
            <a:ext cx="2370483" cy="8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14300"/>
            <a:ext cx="6308746" cy="4936379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The Instructions Were Specific</a:t>
            </a:r>
          </a:p>
          <a:p>
            <a:r>
              <a:rPr lang="en-US" sz="3600" b="1" dirty="0">
                <a:latin typeface="Bahnschrift" panose="020B0502040204020203" pitchFamily="34" charset="0"/>
              </a:rPr>
              <a:t>Joshua 6:15-19</a:t>
            </a:r>
          </a:p>
          <a:p>
            <a:r>
              <a:rPr lang="en-US" dirty="0">
                <a:latin typeface="Bahnschrift" panose="020B0502040204020203" pitchFamily="34" charset="0"/>
              </a:rPr>
              <a:t>“And the city and all that is within it shall be devoted to the Lord for destruction.”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24EAF-4CCD-4B91-B2CF-56BF7D613B83}"/>
              </a:ext>
            </a:extLst>
          </p:cNvPr>
          <p:cNvCxnSpPr/>
          <p:nvPr/>
        </p:nvCxnSpPr>
        <p:spPr>
          <a:xfrm>
            <a:off x="2910939" y="1369138"/>
            <a:ext cx="5981252" cy="0"/>
          </a:xfrm>
          <a:prstGeom prst="line">
            <a:avLst/>
          </a:prstGeom>
          <a:ln>
            <a:solidFill>
              <a:srgbClr val="EDE1C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14300"/>
            <a:ext cx="6308746" cy="4936379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The Defeat At Ai</a:t>
            </a:r>
          </a:p>
          <a:p>
            <a:r>
              <a:rPr lang="en-US" sz="3600" b="1" dirty="0">
                <a:latin typeface="Bahnschrift" panose="020B0502040204020203" pitchFamily="34" charset="0"/>
              </a:rPr>
              <a:t>Joshua 7:2-13</a:t>
            </a:r>
          </a:p>
          <a:p>
            <a:r>
              <a:rPr lang="en-US" sz="3600" b="1" dirty="0">
                <a:latin typeface="Bahnschrift" panose="020B0502040204020203" pitchFamily="34" charset="0"/>
              </a:rPr>
              <a:t>Joshua 7:19-26</a:t>
            </a:r>
          </a:p>
          <a:p>
            <a:r>
              <a:rPr lang="en-US" dirty="0">
                <a:latin typeface="Bahnschrift" panose="020B0502040204020203" pitchFamily="34" charset="0"/>
              </a:rPr>
              <a:t>“Israel Has Sinned”</a:t>
            </a:r>
          </a:p>
          <a:p>
            <a:r>
              <a:rPr lang="en-US" dirty="0">
                <a:latin typeface="Bahnschrift" panose="020B0502040204020203" pitchFamily="34" charset="0"/>
              </a:rPr>
              <a:t>Joshua’s Response</a:t>
            </a:r>
          </a:p>
          <a:p>
            <a:r>
              <a:rPr lang="en-US" dirty="0" err="1">
                <a:latin typeface="Bahnschrift" panose="020B0502040204020203" pitchFamily="34" charset="0"/>
              </a:rPr>
              <a:t>Achan’s</a:t>
            </a:r>
            <a:r>
              <a:rPr lang="en-US" dirty="0">
                <a:latin typeface="Bahnschrift" panose="020B0502040204020203" pitchFamily="34" charset="0"/>
              </a:rPr>
              <a:t> Reasoning</a:t>
            </a:r>
          </a:p>
          <a:p>
            <a:r>
              <a:rPr lang="en-US" dirty="0" err="1">
                <a:latin typeface="Bahnschrift" panose="020B0502040204020203" pitchFamily="34" charset="0"/>
              </a:rPr>
              <a:t>Achan’s</a:t>
            </a:r>
            <a:r>
              <a:rPr lang="en-US" dirty="0">
                <a:latin typeface="Bahnschrift" panose="020B0502040204020203" pitchFamily="34" charset="0"/>
              </a:rPr>
              <a:t> Consequences</a:t>
            </a: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24EAF-4CCD-4B91-B2CF-56BF7D613B83}"/>
              </a:ext>
            </a:extLst>
          </p:cNvPr>
          <p:cNvCxnSpPr/>
          <p:nvPr/>
        </p:nvCxnSpPr>
        <p:spPr>
          <a:xfrm>
            <a:off x="2910939" y="984127"/>
            <a:ext cx="5981252" cy="0"/>
          </a:xfrm>
          <a:prstGeom prst="line">
            <a:avLst/>
          </a:prstGeom>
          <a:ln>
            <a:solidFill>
              <a:srgbClr val="EDE1C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920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082845"/>
            <a:ext cx="6308746" cy="3967834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My Actions Affect Others</a:t>
            </a:r>
          </a:p>
          <a:p>
            <a:r>
              <a:rPr lang="en-US" sz="4000" b="1" dirty="0">
                <a:latin typeface="Bahnschrift" panose="020B0502040204020203" pitchFamily="34" charset="0"/>
              </a:rPr>
              <a:t>Romans 14</a:t>
            </a:r>
          </a:p>
          <a:p>
            <a:r>
              <a:rPr lang="en-US" sz="4000" b="1" dirty="0">
                <a:latin typeface="Bahnschrift" panose="020B0502040204020203" pitchFamily="34" charset="0"/>
              </a:rPr>
              <a:t>1 Corinthians 8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24EAF-4CCD-4B91-B2CF-56BF7D613B83}"/>
              </a:ext>
            </a:extLst>
          </p:cNvPr>
          <p:cNvCxnSpPr/>
          <p:nvPr/>
        </p:nvCxnSpPr>
        <p:spPr>
          <a:xfrm>
            <a:off x="2910939" y="984127"/>
            <a:ext cx="5981252" cy="0"/>
          </a:xfrm>
          <a:prstGeom prst="line">
            <a:avLst/>
          </a:prstGeom>
          <a:ln>
            <a:solidFill>
              <a:srgbClr val="EDE1C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C4AB778-C635-B609-6D79-452A4ABAD80A}"/>
              </a:ext>
            </a:extLst>
          </p:cNvPr>
          <p:cNvSpPr txBox="1">
            <a:spLocks/>
          </p:cNvSpPr>
          <p:nvPr/>
        </p:nvSpPr>
        <p:spPr>
          <a:xfrm>
            <a:off x="2747192" y="76207"/>
            <a:ext cx="6308746" cy="79006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Bahnschrift" panose="020B0502040204020203" pitchFamily="34" charset="0"/>
              </a:rPr>
              <a:t>Sin Results In Defeat</a:t>
            </a:r>
          </a:p>
        </p:txBody>
      </p:sp>
    </p:spTree>
    <p:extLst>
      <p:ext uri="{BB962C8B-B14F-4D97-AF65-F5344CB8AC3E}">
        <p14:creationId xmlns:p14="http://schemas.microsoft.com/office/powerpoint/2010/main" val="1151218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082845"/>
            <a:ext cx="6308746" cy="3967834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Give No Opportunity To the Adversary</a:t>
            </a:r>
          </a:p>
          <a:p>
            <a:r>
              <a:rPr lang="en-US" sz="4000" b="1" dirty="0">
                <a:latin typeface="Bahnschrift" panose="020B0502040204020203" pitchFamily="34" charset="0"/>
              </a:rPr>
              <a:t>Ephesians 4:27</a:t>
            </a:r>
          </a:p>
          <a:p>
            <a:r>
              <a:rPr lang="en-US" sz="4000" b="1" dirty="0">
                <a:latin typeface="Bahnschrift" panose="020B0502040204020203" pitchFamily="34" charset="0"/>
              </a:rPr>
              <a:t>1 Peter 2:12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24EAF-4CCD-4B91-B2CF-56BF7D613B83}"/>
              </a:ext>
            </a:extLst>
          </p:cNvPr>
          <p:cNvCxnSpPr/>
          <p:nvPr/>
        </p:nvCxnSpPr>
        <p:spPr>
          <a:xfrm>
            <a:off x="2910939" y="984127"/>
            <a:ext cx="5981252" cy="0"/>
          </a:xfrm>
          <a:prstGeom prst="line">
            <a:avLst/>
          </a:prstGeom>
          <a:ln>
            <a:solidFill>
              <a:srgbClr val="EDE1C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C4AB778-C635-B609-6D79-452A4ABAD80A}"/>
              </a:ext>
            </a:extLst>
          </p:cNvPr>
          <p:cNvSpPr txBox="1">
            <a:spLocks/>
          </p:cNvSpPr>
          <p:nvPr/>
        </p:nvSpPr>
        <p:spPr>
          <a:xfrm>
            <a:off x="2747192" y="76207"/>
            <a:ext cx="6308746" cy="79006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Bahnschrift" panose="020B0502040204020203" pitchFamily="34" charset="0"/>
              </a:rPr>
              <a:t>Sin Results In Defeat</a:t>
            </a:r>
          </a:p>
        </p:txBody>
      </p:sp>
    </p:spTree>
    <p:extLst>
      <p:ext uri="{BB962C8B-B14F-4D97-AF65-F5344CB8AC3E}">
        <p14:creationId xmlns:p14="http://schemas.microsoft.com/office/powerpoint/2010/main" val="2318064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082845"/>
            <a:ext cx="6308746" cy="3967834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Be Careful How You Reason</a:t>
            </a:r>
          </a:p>
          <a:p>
            <a:r>
              <a:rPr lang="en-US" sz="4000" b="1" dirty="0">
                <a:latin typeface="Bahnschrift" panose="020B0502040204020203" pitchFamily="34" charset="0"/>
              </a:rPr>
              <a:t>Romans 6:1-4, 15-19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24EAF-4CCD-4B91-B2CF-56BF7D613B83}"/>
              </a:ext>
            </a:extLst>
          </p:cNvPr>
          <p:cNvCxnSpPr/>
          <p:nvPr/>
        </p:nvCxnSpPr>
        <p:spPr>
          <a:xfrm>
            <a:off x="2910939" y="984127"/>
            <a:ext cx="5981252" cy="0"/>
          </a:xfrm>
          <a:prstGeom prst="line">
            <a:avLst/>
          </a:prstGeom>
          <a:ln>
            <a:solidFill>
              <a:srgbClr val="EDE1C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C4AB778-C635-B609-6D79-452A4ABAD80A}"/>
              </a:ext>
            </a:extLst>
          </p:cNvPr>
          <p:cNvSpPr txBox="1">
            <a:spLocks/>
          </p:cNvSpPr>
          <p:nvPr/>
        </p:nvSpPr>
        <p:spPr>
          <a:xfrm>
            <a:off x="2747192" y="76207"/>
            <a:ext cx="6308746" cy="79006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Bahnschrift" panose="020B0502040204020203" pitchFamily="34" charset="0"/>
              </a:rPr>
              <a:t>Sin Results In Defeat</a:t>
            </a:r>
          </a:p>
        </p:txBody>
      </p:sp>
    </p:spTree>
    <p:extLst>
      <p:ext uri="{BB962C8B-B14F-4D97-AF65-F5344CB8AC3E}">
        <p14:creationId xmlns:p14="http://schemas.microsoft.com/office/powerpoint/2010/main" val="1724351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082845"/>
            <a:ext cx="6308746" cy="3967834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Realize the Seriousness of the Consequences</a:t>
            </a:r>
          </a:p>
          <a:p>
            <a:r>
              <a:rPr lang="en-US" sz="4000" b="1" dirty="0">
                <a:latin typeface="Bahnschrift" panose="020B0502040204020203" pitchFamily="34" charset="0"/>
              </a:rPr>
              <a:t>Romans 2:1-11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24EAF-4CCD-4B91-B2CF-56BF7D613B83}"/>
              </a:ext>
            </a:extLst>
          </p:cNvPr>
          <p:cNvCxnSpPr/>
          <p:nvPr/>
        </p:nvCxnSpPr>
        <p:spPr>
          <a:xfrm>
            <a:off x="2910939" y="984127"/>
            <a:ext cx="5981252" cy="0"/>
          </a:xfrm>
          <a:prstGeom prst="line">
            <a:avLst/>
          </a:prstGeom>
          <a:ln>
            <a:solidFill>
              <a:srgbClr val="EDE1C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C4AB778-C635-B609-6D79-452A4ABAD80A}"/>
              </a:ext>
            </a:extLst>
          </p:cNvPr>
          <p:cNvSpPr txBox="1">
            <a:spLocks/>
          </p:cNvSpPr>
          <p:nvPr/>
        </p:nvSpPr>
        <p:spPr>
          <a:xfrm>
            <a:off x="2747192" y="76207"/>
            <a:ext cx="6308746" cy="79006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Bahnschrift" panose="020B0502040204020203" pitchFamily="34" charset="0"/>
              </a:rPr>
              <a:t>Sin Results In Defeat</a:t>
            </a:r>
          </a:p>
        </p:txBody>
      </p:sp>
    </p:spTree>
    <p:extLst>
      <p:ext uri="{BB962C8B-B14F-4D97-AF65-F5344CB8AC3E}">
        <p14:creationId xmlns:p14="http://schemas.microsoft.com/office/powerpoint/2010/main" val="1028741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32102" y="4406372"/>
            <a:ext cx="2879795" cy="212945"/>
          </a:xfrm>
        </p:spPr>
        <p:txBody>
          <a:bodyPr/>
          <a:lstStyle/>
          <a:p>
            <a:r>
              <a:rPr lang="en-US" sz="4000" spc="600" dirty="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9201236-B0E0-4731-B4AB-7B56B429B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1925" y="961132"/>
            <a:ext cx="2370483" cy="8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5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5263</TotalTime>
  <Words>105</Words>
  <Application>Microsoft Office PowerPoint</Application>
  <PresentationFormat>On-screen Show (16:9)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Bahnschrift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149</cp:revision>
  <cp:lastPrinted>2021-09-21T19:50:59Z</cp:lastPrinted>
  <dcterms:created xsi:type="dcterms:W3CDTF">2014-03-26T14:03:34Z</dcterms:created>
  <dcterms:modified xsi:type="dcterms:W3CDTF">2022-06-06T12:14:41Z</dcterms:modified>
</cp:coreProperties>
</file>